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e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9"/>
  </p:notesMasterIdLst>
  <p:sldIdLst>
    <p:sldId id="286" r:id="rId2"/>
    <p:sldId id="403" r:id="rId3"/>
    <p:sldId id="365" r:id="rId4"/>
    <p:sldId id="456" r:id="rId5"/>
    <p:sldId id="424" r:id="rId6"/>
    <p:sldId id="397" r:id="rId7"/>
    <p:sldId id="301" r:id="rId8"/>
    <p:sldId id="357" r:id="rId9"/>
    <p:sldId id="296" r:id="rId10"/>
    <p:sldId id="325" r:id="rId11"/>
    <p:sldId id="327" r:id="rId12"/>
    <p:sldId id="387" r:id="rId13"/>
    <p:sldId id="358" r:id="rId14"/>
    <p:sldId id="434" r:id="rId15"/>
    <p:sldId id="446" r:id="rId16"/>
    <p:sldId id="439" r:id="rId17"/>
    <p:sldId id="447" r:id="rId18"/>
    <p:sldId id="454" r:id="rId19"/>
    <p:sldId id="445" r:id="rId20"/>
    <p:sldId id="293" r:id="rId21"/>
    <p:sldId id="331" r:id="rId22"/>
    <p:sldId id="436" r:id="rId23"/>
    <p:sldId id="386" r:id="rId24"/>
    <p:sldId id="458" r:id="rId25"/>
    <p:sldId id="309" r:id="rId26"/>
    <p:sldId id="328" r:id="rId27"/>
    <p:sldId id="310" r:id="rId28"/>
    <p:sldId id="359" r:id="rId29"/>
    <p:sldId id="329" r:id="rId30"/>
    <p:sldId id="311" r:id="rId31"/>
    <p:sldId id="453" r:id="rId32"/>
    <p:sldId id="278" r:id="rId33"/>
    <p:sldId id="287" r:id="rId34"/>
    <p:sldId id="427" r:id="rId35"/>
    <p:sldId id="361" r:id="rId36"/>
    <p:sldId id="362" r:id="rId37"/>
    <p:sldId id="306" r:id="rId38"/>
    <p:sldId id="425" r:id="rId39"/>
    <p:sldId id="367" r:id="rId40"/>
    <p:sldId id="398" r:id="rId41"/>
    <p:sldId id="294" r:id="rId42"/>
    <p:sldId id="383" r:id="rId43"/>
    <p:sldId id="312" r:id="rId44"/>
    <p:sldId id="260" r:id="rId45"/>
    <p:sldId id="335" r:id="rId46"/>
    <p:sldId id="315" r:id="rId47"/>
    <p:sldId id="333" r:id="rId48"/>
    <p:sldId id="317" r:id="rId49"/>
    <p:sldId id="422" r:id="rId50"/>
    <p:sldId id="318" r:id="rId51"/>
    <p:sldId id="374" r:id="rId52"/>
    <p:sldId id="428" r:id="rId53"/>
    <p:sldId id="412" r:id="rId54"/>
    <p:sldId id="429" r:id="rId55"/>
    <p:sldId id="430" r:id="rId56"/>
    <p:sldId id="280" r:id="rId57"/>
    <p:sldId id="399" r:id="rId58"/>
    <p:sldId id="289" r:id="rId59"/>
    <p:sldId id="337" r:id="rId60"/>
    <p:sldId id="442" r:id="rId61"/>
    <p:sldId id="443" r:id="rId62"/>
    <p:sldId id="319" r:id="rId63"/>
    <p:sldId id="353" r:id="rId64"/>
    <p:sldId id="379" r:id="rId65"/>
    <p:sldId id="263" r:id="rId66"/>
    <p:sldId id="321" r:id="rId67"/>
    <p:sldId id="339" r:id="rId68"/>
    <p:sldId id="356" r:id="rId69"/>
    <p:sldId id="354" r:id="rId70"/>
    <p:sldId id="388" r:id="rId71"/>
    <p:sldId id="395" r:id="rId72"/>
    <p:sldId id="408" r:id="rId73"/>
    <p:sldId id="384" r:id="rId74"/>
    <p:sldId id="340" r:id="rId75"/>
    <p:sldId id="409" r:id="rId76"/>
    <p:sldId id="269" r:id="rId77"/>
    <p:sldId id="320" r:id="rId78"/>
    <p:sldId id="344" r:id="rId79"/>
    <p:sldId id="342" r:id="rId80"/>
    <p:sldId id="375" r:id="rId81"/>
    <p:sldId id="360" r:id="rId82"/>
    <p:sldId id="457" r:id="rId83"/>
    <p:sldId id="267" r:id="rId84"/>
    <p:sldId id="426" r:id="rId85"/>
    <p:sldId id="405" r:id="rId86"/>
    <p:sldId id="396" r:id="rId87"/>
    <p:sldId id="390" r:id="rId88"/>
    <p:sldId id="392" r:id="rId89"/>
    <p:sldId id="292" r:id="rId90"/>
    <p:sldId id="322" r:id="rId91"/>
    <p:sldId id="368" r:id="rId92"/>
    <p:sldId id="343" r:id="rId93"/>
    <p:sldId id="345" r:id="rId94"/>
    <p:sldId id="323" r:id="rId95"/>
    <p:sldId id="407" r:id="rId96"/>
    <p:sldId id="347" r:id="rId97"/>
    <p:sldId id="444" r:id="rId98"/>
    <p:sldId id="419" r:id="rId99"/>
    <p:sldId id="404" r:id="rId100"/>
    <p:sldId id="272" r:id="rId101"/>
    <p:sldId id="420" r:id="rId102"/>
    <p:sldId id="393" r:id="rId103"/>
    <p:sldId id="410" r:id="rId104"/>
    <p:sldId id="381" r:id="rId105"/>
    <p:sldId id="273" r:id="rId106"/>
    <p:sldId id="421" r:id="rId107"/>
    <p:sldId id="290" r:id="rId108"/>
    <p:sldId id="298" r:id="rId109"/>
    <p:sldId id="418" r:id="rId110"/>
    <p:sldId id="352" r:id="rId111"/>
    <p:sldId id="451" r:id="rId112"/>
    <p:sldId id="394" r:id="rId113"/>
    <p:sldId id="431" r:id="rId114"/>
    <p:sldId id="373" r:id="rId115"/>
    <p:sldId id="291" r:id="rId116"/>
    <p:sldId id="455" r:id="rId117"/>
    <p:sldId id="411" r:id="rId118"/>
  </p:sldIdLst>
  <p:sldSz cx="9144000" cy="6858000" type="screen4x3"/>
  <p:notesSz cx="7077075" cy="93694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1">
          <p15:clr>
            <a:srgbClr val="A4A3A4"/>
          </p15:clr>
        </p15:guide>
        <p15:guide id="2" pos="222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89490" autoAdjust="0"/>
  </p:normalViewPr>
  <p:slideViewPr>
    <p:cSldViewPr>
      <p:cViewPr varScale="1">
        <p:scale>
          <a:sx n="75" d="100"/>
          <a:sy n="75" d="100"/>
        </p:scale>
        <p:origin x="123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8476"/>
    </p:cViewPr>
  </p:sorterViewPr>
  <p:notesViewPr>
    <p:cSldViewPr>
      <p:cViewPr>
        <p:scale>
          <a:sx n="98" d="100"/>
          <a:sy n="98" d="100"/>
        </p:scale>
        <p:origin x="-1854" y="216"/>
      </p:cViewPr>
      <p:guideLst>
        <p:guide orient="horz" pos="2951"/>
        <p:guide pos="222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471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471"/>
          </a:xfrm>
          <a:prstGeom prst="rect">
            <a:avLst/>
          </a:prstGeom>
        </p:spPr>
        <p:txBody>
          <a:bodyPr vert="horz" lIns="93973" tIns="46986" rIns="93973" bIns="46986" rtlCol="0"/>
          <a:lstStyle>
            <a:lvl1pPr algn="r">
              <a:defRPr sz="1200"/>
            </a:lvl1pPr>
          </a:lstStyle>
          <a:p>
            <a:fld id="{F346CAF9-2893-4B35-9861-0E514A63DD86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3263"/>
            <a:ext cx="4683125" cy="35131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73" tIns="46986" rIns="93973" bIns="469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50477"/>
            <a:ext cx="5661660" cy="4216241"/>
          </a:xfrm>
          <a:prstGeom prst="rect">
            <a:avLst/>
          </a:prstGeom>
        </p:spPr>
        <p:txBody>
          <a:bodyPr vert="horz" lIns="93973" tIns="46986" rIns="93973" bIns="4698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9328"/>
            <a:ext cx="3066733" cy="468471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9328"/>
            <a:ext cx="3066733" cy="468471"/>
          </a:xfrm>
          <a:prstGeom prst="rect">
            <a:avLst/>
          </a:prstGeom>
        </p:spPr>
        <p:txBody>
          <a:bodyPr vert="horz" lIns="93973" tIns="46986" rIns="93973" bIns="46986" rtlCol="0" anchor="b"/>
          <a:lstStyle>
            <a:lvl1pPr algn="r">
              <a:defRPr sz="1200"/>
            </a:lvl1pPr>
          </a:lstStyle>
          <a:p>
            <a:fld id="{C7C2AE15-F747-4B0C-B204-D5290B651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6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Mention maps in back of room.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8429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4544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Locations – next slides.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312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576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2538" y="722313"/>
            <a:ext cx="46831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301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576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1083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301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1576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  <a:p>
            <a:r>
              <a:rPr lang="en-US" b="1" dirty="0"/>
              <a:t>I invite you to see maps in the back of the room and I will answer your questions.</a:t>
            </a:r>
          </a:p>
          <a:p>
            <a:endParaRPr lang="en-US" b="1" dirty="0"/>
          </a:p>
          <a:p>
            <a:endParaRPr lang="en-US" b="1" dirty="0"/>
          </a:p>
          <a:p>
            <a:pPr algn="ctr"/>
            <a:r>
              <a:rPr lang="en-US" sz="2800" b="1" dirty="0"/>
              <a:t>THE END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1198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6410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Reconstructed Vilnius – main street &amp; cathedral.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73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Christmas treats!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548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Traditional trade goods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328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2942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9974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9137" y="4456112"/>
            <a:ext cx="5661660" cy="421624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6233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6233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8174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4403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Both routes bypass Lithuania.   Why??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Lithuania’s </a:t>
            </a:r>
            <a:r>
              <a:rPr lang="en-US" b="1" dirty="0" err="1"/>
              <a:t>Nemunas</a:t>
            </a:r>
            <a:r>
              <a:rPr lang="en-US" dirty="0"/>
              <a:t> River is navigable for about 560 miles.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Because it originates in the eastern highland swamps of Belarus and empties into the Baltic Sea to the west, it was of </a:t>
            </a:r>
            <a:r>
              <a:rPr lang="en-US" b="1" dirty="0"/>
              <a:t>no use for Viking trade.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="1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But Lithuania’s southern and eastern neighbors were settled by the Vikings.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0944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111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5946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4544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4544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4806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4544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6338" y="722313"/>
            <a:ext cx="46831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  <a:p>
            <a:r>
              <a:rPr lang="en-US" dirty="0"/>
              <a:t> </a:t>
            </a:r>
            <a:endParaRPr lang="en-US" b="1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986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400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4544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 Wit map ~1680 Amsterdam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4483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3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156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5946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8891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98026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791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45445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190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9753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904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44125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49514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538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59464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3551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45108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97532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22013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646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66321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03118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27401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06605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39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5025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45274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72062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2538" y="722313"/>
            <a:ext cx="4683125" cy="35131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10090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7708" y="4450477"/>
            <a:ext cx="5661660" cy="328223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08880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35776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7708" y="4450477"/>
            <a:ext cx="5661660" cy="328223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08880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0812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2224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81832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094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50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50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C2AE15-F747-4B0C-B204-D5290B65173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831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F76F-D3F5-48D3-8AAF-12545B763DA5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9B3B-A33E-47DA-80B8-C6759EFD3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89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F76F-D3F5-48D3-8AAF-12545B763DA5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9B3B-A33E-47DA-80B8-C6759EFD3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672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F76F-D3F5-48D3-8AAF-12545B763DA5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9B3B-A33E-47DA-80B8-C6759EFD3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485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F76F-D3F5-48D3-8AAF-12545B763DA5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9B3B-A33E-47DA-80B8-C6759EFD3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624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F76F-D3F5-48D3-8AAF-12545B763DA5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9B3B-A33E-47DA-80B8-C6759EFD3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78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F76F-D3F5-48D3-8AAF-12545B763DA5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9B3B-A33E-47DA-80B8-C6759EFD3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87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F76F-D3F5-48D3-8AAF-12545B763DA5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9B3B-A33E-47DA-80B8-C6759EFD3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722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F76F-D3F5-48D3-8AAF-12545B763DA5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9B3B-A33E-47DA-80B8-C6759EFD3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979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F76F-D3F5-48D3-8AAF-12545B763DA5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9B3B-A33E-47DA-80B8-C6759EFD3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07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F76F-D3F5-48D3-8AAF-12545B763DA5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9B3B-A33E-47DA-80B8-C6759EFD3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571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EF76F-D3F5-48D3-8AAF-12545B763DA5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79B3B-A33E-47DA-80B8-C6759EFD3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275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EF76F-D3F5-48D3-8AAF-12545B763DA5}" type="datetimeFigureOut">
              <a:rPr lang="en-US" smtClean="0"/>
              <a:t>3/22/2017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779B3B-A33E-47DA-80B8-C6759EFD3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1051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5800"/>
            <a:ext cx="8991600" cy="1752600"/>
          </a:xfrm>
        </p:spPr>
        <p:txBody>
          <a:bodyPr>
            <a:normAutofit fontScale="90000"/>
          </a:bodyPr>
          <a:lstStyle/>
          <a:p>
            <a:r>
              <a:rPr lang="en-US" sz="4900" dirty="0"/>
              <a:t>Lithuania and the Baltic States: </a:t>
            </a:r>
            <a:br>
              <a:rPr lang="en-US" sz="4900" dirty="0"/>
            </a:br>
            <a:r>
              <a:rPr lang="en-US" sz="4900" dirty="0"/>
              <a:t>Welcome to NATO &amp; the Euro Zone!</a:t>
            </a:r>
            <a:br>
              <a:rPr lang="en-US" dirty="0"/>
            </a:br>
            <a:endParaRPr lang="en-US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528033"/>
            <a:ext cx="2971998" cy="3487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67199" y="2528033"/>
            <a:ext cx="457200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Lorraine Sherry, RMMS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In collaboration with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Prof. Mary E. Conroy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James S. Hensinger</a:t>
            </a:r>
          </a:p>
          <a:p>
            <a:pPr marL="457200" indent="-457200">
              <a:buFontTx/>
              <a:buChar char="-"/>
            </a:pPr>
            <a:endParaRPr lang="en-US" sz="3200" dirty="0"/>
          </a:p>
          <a:p>
            <a:pPr marL="457200" indent="-457200">
              <a:buFontTx/>
              <a:buChar char="-"/>
            </a:pPr>
            <a:r>
              <a:rPr lang="en-US" sz="3200" dirty="0"/>
              <a:t>Thank you, co-authors!</a:t>
            </a:r>
          </a:p>
          <a:p>
            <a:endParaRPr lang="en-US" sz="28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4762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066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What’s at Stake?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6783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3 New democracies after Soviet occupation</a:t>
            </a:r>
          </a:p>
          <a:p>
            <a:r>
              <a:rPr lang="en-US" dirty="0"/>
              <a:t>Joined NATO &amp; EU (2004) – defense  </a:t>
            </a:r>
          </a:p>
          <a:p>
            <a:r>
              <a:rPr lang="en-US" dirty="0"/>
              <a:t>Joined Euro Zone (2015) – free trade</a:t>
            </a:r>
          </a:p>
          <a:p>
            <a:r>
              <a:rPr lang="en-US" dirty="0"/>
              <a:t>Shared Gazprom-free power supply</a:t>
            </a:r>
          </a:p>
          <a:p>
            <a:pPr lvl="1"/>
            <a:r>
              <a:rPr lang="en-US" dirty="0"/>
              <a:t>“</a:t>
            </a:r>
            <a:r>
              <a:rPr lang="en-US" dirty="0" err="1"/>
              <a:t>LitGrid</a:t>
            </a:r>
            <a:r>
              <a:rPr lang="en-US" dirty="0"/>
              <a:t>” </a:t>
            </a:r>
          </a:p>
          <a:p>
            <a:pPr lvl="1"/>
            <a:r>
              <a:rPr lang="en-US" dirty="0"/>
              <a:t>“</a:t>
            </a:r>
            <a:r>
              <a:rPr lang="en-US" dirty="0" err="1"/>
              <a:t>NordBalt</a:t>
            </a:r>
            <a:r>
              <a:rPr lang="en-US" dirty="0"/>
              <a:t>” and “</a:t>
            </a:r>
            <a:r>
              <a:rPr lang="en-US" dirty="0" err="1"/>
              <a:t>LitPol</a:t>
            </a:r>
            <a:r>
              <a:rPr lang="en-US" dirty="0"/>
              <a:t>” power cables</a:t>
            </a:r>
          </a:p>
          <a:p>
            <a:pPr lvl="1"/>
            <a:r>
              <a:rPr lang="en-US" dirty="0"/>
              <a:t>LNG vessel in Baltic Sea</a:t>
            </a:r>
          </a:p>
        </p:txBody>
      </p:sp>
    </p:spTree>
    <p:extLst>
      <p:ext uri="{BB962C8B-B14F-4D97-AF65-F5344CB8AC3E}">
        <p14:creationId xmlns:p14="http://schemas.microsoft.com/office/powerpoint/2010/main" val="113915725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5016"/>
            <a:ext cx="9144000" cy="894184"/>
          </a:xfrm>
        </p:spPr>
        <p:txBody>
          <a:bodyPr>
            <a:normAutofit/>
          </a:bodyPr>
          <a:lstStyle/>
          <a:p>
            <a:r>
              <a:rPr lang="en-US" dirty="0"/>
              <a:t>Willem </a:t>
            </a:r>
            <a:r>
              <a:rPr lang="en-US" dirty="0" err="1"/>
              <a:t>Blaeu</a:t>
            </a:r>
            <a:r>
              <a:rPr lang="en-US" dirty="0"/>
              <a:t> – Russia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19200"/>
            <a:ext cx="7003444" cy="5486400"/>
          </a:xfrm>
        </p:spPr>
      </p:pic>
      <p:sp>
        <p:nvSpPr>
          <p:cNvPr id="8" name="TextBox 7"/>
          <p:cNvSpPr txBox="1"/>
          <p:nvPr/>
        </p:nvSpPr>
        <p:spPr>
          <a:xfrm>
            <a:off x="201205" y="4252912"/>
            <a:ext cx="233519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dirty="0"/>
          </a:p>
        </p:txBody>
      </p:sp>
      <p:sp>
        <p:nvSpPr>
          <p:cNvPr id="5" name="TextBox 4"/>
          <p:cNvSpPr txBox="1"/>
          <p:nvPr/>
        </p:nvSpPr>
        <p:spPr>
          <a:xfrm>
            <a:off x="196511" y="4648200"/>
            <a:ext cx="186088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Willem </a:t>
            </a:r>
            <a:r>
              <a:rPr lang="en-US" sz="2000" dirty="0" err="1"/>
              <a:t>Blaeu</a:t>
            </a:r>
            <a:endParaRPr lang="en-US" sz="2000" dirty="0"/>
          </a:p>
          <a:p>
            <a:r>
              <a:rPr lang="en-US" dirty="0"/>
              <a:t>(1571-1638)</a:t>
            </a:r>
          </a:p>
          <a:p>
            <a:r>
              <a:rPr lang="en-US" dirty="0"/>
              <a:t>Inset of Moscow </a:t>
            </a:r>
          </a:p>
          <a:p>
            <a:r>
              <a:rPr lang="en-US" dirty="0"/>
              <a:t>by Braun &amp; </a:t>
            </a:r>
            <a:r>
              <a:rPr lang="en-US" dirty="0" err="1"/>
              <a:t>Hogenberg</a:t>
            </a:r>
            <a:endParaRPr lang="en-US" dirty="0"/>
          </a:p>
        </p:txBody>
      </p:sp>
      <p:cxnSp>
        <p:nvCxnSpPr>
          <p:cNvPr id="16" name="Straight Arrow Connector 15"/>
          <p:cNvCxnSpPr>
            <a:cxnSpLocks/>
          </p:cNvCxnSpPr>
          <p:nvPr/>
        </p:nvCxnSpPr>
        <p:spPr>
          <a:xfrm>
            <a:off x="2057400" y="3962400"/>
            <a:ext cx="1767442" cy="501610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28036" y="3377625"/>
            <a:ext cx="12939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Vilnius</a:t>
            </a:r>
          </a:p>
        </p:txBody>
      </p:sp>
      <p:sp>
        <p:nvSpPr>
          <p:cNvPr id="6" name="Oval 5"/>
          <p:cNvSpPr/>
          <p:nvPr/>
        </p:nvSpPr>
        <p:spPr>
          <a:xfrm>
            <a:off x="3869898" y="4284622"/>
            <a:ext cx="685800" cy="685800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5788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5933"/>
            <a:ext cx="9054412" cy="907316"/>
          </a:xfrm>
        </p:spPr>
        <p:txBody>
          <a:bodyPr/>
          <a:lstStyle/>
          <a:p>
            <a:r>
              <a:rPr lang="en-US" dirty="0"/>
              <a:t>  John Speed – Russia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369994"/>
            <a:ext cx="6940985" cy="5488005"/>
          </a:xfrm>
        </p:spPr>
      </p:pic>
      <p:sp>
        <p:nvSpPr>
          <p:cNvPr id="5" name="TextBox 4"/>
          <p:cNvSpPr txBox="1"/>
          <p:nvPr/>
        </p:nvSpPr>
        <p:spPr>
          <a:xfrm>
            <a:off x="508447" y="2175927"/>
            <a:ext cx="13584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Vilnius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547" y="4800600"/>
            <a:ext cx="21617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John Speed</a:t>
            </a:r>
          </a:p>
          <a:p>
            <a:r>
              <a:rPr lang="en-US" sz="2000" dirty="0"/>
              <a:t>(1551/2-1629)</a:t>
            </a:r>
          </a:p>
          <a:p>
            <a:r>
              <a:rPr lang="en-US" sz="2000" dirty="0"/>
              <a:t>Print in 1626;  Prospect (atlas) 1676 edition</a:t>
            </a: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1905000" y="2590800"/>
            <a:ext cx="2225008" cy="2057400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791" y="4434808"/>
            <a:ext cx="731583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5414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915400" cy="1143000"/>
          </a:xfrm>
        </p:spPr>
        <p:txBody>
          <a:bodyPr>
            <a:normAutofit/>
          </a:bodyPr>
          <a:lstStyle/>
          <a:p>
            <a:r>
              <a:rPr lang="en-US" dirty="0"/>
              <a:t>“Gathering more </a:t>
            </a:r>
            <a:r>
              <a:rPr lang="en-US" dirty="0" err="1"/>
              <a:t>Rus’</a:t>
            </a:r>
            <a:r>
              <a:rPr lang="en-US" dirty="0"/>
              <a:t> lands”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5791200" cy="4525963"/>
          </a:xfrm>
        </p:spPr>
        <p:txBody>
          <a:bodyPr>
            <a:normAutofit/>
          </a:bodyPr>
          <a:lstStyle/>
          <a:p>
            <a:r>
              <a:rPr lang="en-US" dirty="0"/>
              <a:t>Tsar Alexis Romanov supported Orthodox Cossack uprising against Catholic Lithuania (1649)</a:t>
            </a:r>
          </a:p>
          <a:p>
            <a:r>
              <a:rPr lang="en-US" dirty="0"/>
              <a:t>Tsar Peter I the Great regained Smolensk &amp; Kiev (1649-1686)</a:t>
            </a:r>
          </a:p>
          <a:p>
            <a:r>
              <a:rPr lang="en-US" dirty="0"/>
              <a:t>Tsar Peter I invaded Livonia (1710)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2791272"/>
            <a:ext cx="2556128" cy="343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70001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Poland-Lithuania in 1660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90037"/>
            <a:ext cx="6805065" cy="5334981"/>
          </a:xfrm>
        </p:spPr>
      </p:pic>
      <p:sp>
        <p:nvSpPr>
          <p:cNvPr id="3" name="TextBox 2"/>
          <p:cNvSpPr txBox="1"/>
          <p:nvPr/>
        </p:nvSpPr>
        <p:spPr>
          <a:xfrm>
            <a:off x="304800" y="1412347"/>
            <a:ext cx="160653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Courland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2666999"/>
            <a:ext cx="17267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err="1"/>
              <a:t>Samogitia</a:t>
            </a:r>
            <a:endParaRPr lang="en-US" sz="3000" dirty="0"/>
          </a:p>
        </p:txBody>
      </p:sp>
      <p:sp>
        <p:nvSpPr>
          <p:cNvPr id="6" name="TextBox 5"/>
          <p:cNvSpPr txBox="1"/>
          <p:nvPr/>
        </p:nvSpPr>
        <p:spPr>
          <a:xfrm>
            <a:off x="304800" y="3772370"/>
            <a:ext cx="12218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Vilnius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5638800"/>
            <a:ext cx="8352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Kiev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138956" y="1905000"/>
            <a:ext cx="1899644" cy="761999"/>
          </a:xfrm>
          <a:prstGeom prst="straightConnector1">
            <a:avLst/>
          </a:prstGeom>
          <a:ln w="508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009113" y="2819400"/>
            <a:ext cx="2334287" cy="432374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cxnSpLocks/>
          </p:cNvCxnSpPr>
          <p:nvPr/>
        </p:nvCxnSpPr>
        <p:spPr>
          <a:xfrm flipV="1">
            <a:off x="1704854" y="3725823"/>
            <a:ext cx="3300202" cy="403693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1324631" y="5479774"/>
            <a:ext cx="5076169" cy="451413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04800" y="4683514"/>
            <a:ext cx="16786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Smolensk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031555" y="3581401"/>
            <a:ext cx="4597845" cy="1379112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84645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r>
              <a:rPr lang="en-US" dirty="0"/>
              <a:t>Decline of Poland-Lithuania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610600" cy="4525963"/>
          </a:xfrm>
        </p:spPr>
        <p:txBody>
          <a:bodyPr>
            <a:normAutofit/>
          </a:bodyPr>
          <a:lstStyle/>
          <a:p>
            <a:r>
              <a:rPr lang="en-US" dirty="0"/>
              <a:t>Class and language divisions </a:t>
            </a:r>
          </a:p>
          <a:p>
            <a:r>
              <a:rPr lang="en-US" dirty="0"/>
              <a:t>Bribery and corruption </a:t>
            </a:r>
          </a:p>
          <a:p>
            <a:r>
              <a:rPr lang="en-US" dirty="0"/>
              <a:t>Augustus II of Saxony annexed Lithuania (1697)</a:t>
            </a:r>
          </a:p>
          <a:p>
            <a:r>
              <a:rPr lang="en-US" dirty="0"/>
              <a:t>Prussia &amp; Austria fought to get parts of Poland </a:t>
            </a:r>
          </a:p>
          <a:p>
            <a:r>
              <a:rPr lang="en-US" dirty="0"/>
              <a:t>Poland asked Russia for protection (like asking the fox to guard the henhouse!)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80292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Clouet – Prussia &amp; Lithuania</a:t>
            </a:r>
          </a:p>
        </p:txBody>
      </p:sp>
      <p:sp>
        <p:nvSpPr>
          <p:cNvPr id="5" name="Oval 4"/>
          <p:cNvSpPr/>
          <p:nvPr/>
        </p:nvSpPr>
        <p:spPr>
          <a:xfrm>
            <a:off x="3276600" y="3505200"/>
            <a:ext cx="1143000" cy="12954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976" y="1600200"/>
            <a:ext cx="7118024" cy="5257800"/>
          </a:xfrm>
        </p:spPr>
      </p:pic>
      <p:sp>
        <p:nvSpPr>
          <p:cNvPr id="4" name="TextBox 3"/>
          <p:cNvSpPr txBox="1"/>
          <p:nvPr/>
        </p:nvSpPr>
        <p:spPr>
          <a:xfrm>
            <a:off x="228656" y="4672725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Belarus</a:t>
            </a:r>
          </a:p>
        </p:txBody>
      </p:sp>
      <p:cxnSp>
        <p:nvCxnSpPr>
          <p:cNvPr id="8" name="Straight Arrow Connector 7"/>
          <p:cNvCxnSpPr>
            <a:cxnSpLocks/>
            <a:stCxn id="4" idx="3"/>
          </p:cNvCxnSpPr>
          <p:nvPr/>
        </p:nvCxnSpPr>
        <p:spPr>
          <a:xfrm>
            <a:off x="1752656" y="4965113"/>
            <a:ext cx="3492500" cy="377441"/>
          </a:xfrm>
          <a:prstGeom prst="straightConnector1">
            <a:avLst/>
          </a:prstGeom>
          <a:ln w="508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28656" y="4011808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Vilnius</a:t>
            </a:r>
          </a:p>
        </p:txBody>
      </p:sp>
      <p:cxnSp>
        <p:nvCxnSpPr>
          <p:cNvPr id="14" name="Straight Arrow Connector 13"/>
          <p:cNvCxnSpPr>
            <a:cxnSpLocks/>
            <a:stCxn id="12" idx="3"/>
          </p:cNvCxnSpPr>
          <p:nvPr/>
        </p:nvCxnSpPr>
        <p:spPr>
          <a:xfrm flipV="1">
            <a:off x="1752656" y="3962100"/>
            <a:ext cx="3726976" cy="342096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54056" y="1622356"/>
            <a:ext cx="1991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Klaipeda</a:t>
            </a:r>
          </a:p>
        </p:txBody>
      </p:sp>
      <p:cxnSp>
        <p:nvCxnSpPr>
          <p:cNvPr id="19" name="Straight Arrow Connector 18"/>
          <p:cNvCxnSpPr>
            <a:cxnSpLocks/>
          </p:cNvCxnSpPr>
          <p:nvPr/>
        </p:nvCxnSpPr>
        <p:spPr>
          <a:xfrm>
            <a:off x="1828800" y="2032576"/>
            <a:ext cx="2130757" cy="1044575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54056" y="2633998"/>
            <a:ext cx="152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East Prussia</a:t>
            </a:r>
          </a:p>
        </p:txBody>
      </p:sp>
      <p:cxnSp>
        <p:nvCxnSpPr>
          <p:cNvPr id="13" name="Straight Arrow Connector 12"/>
          <p:cNvCxnSpPr>
            <a:cxnSpLocks/>
            <a:stCxn id="15" idx="3"/>
          </p:cNvCxnSpPr>
          <p:nvPr/>
        </p:nvCxnSpPr>
        <p:spPr>
          <a:xfrm>
            <a:off x="1778056" y="3172607"/>
            <a:ext cx="2130757" cy="679611"/>
          </a:xfrm>
          <a:prstGeom prst="straightConnector1">
            <a:avLst/>
          </a:prstGeom>
          <a:ln w="508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6052" y="5444248"/>
            <a:ext cx="14814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Jean Clouet</a:t>
            </a:r>
          </a:p>
          <a:p>
            <a:r>
              <a:rPr lang="en-US" dirty="0"/>
              <a:t>(1729-1790)</a:t>
            </a:r>
          </a:p>
          <a:p>
            <a:r>
              <a:rPr lang="en-US" dirty="0"/>
              <a:t>“School Map”</a:t>
            </a:r>
          </a:p>
          <a:p>
            <a:r>
              <a:rPr lang="en-US" dirty="0"/>
              <a:t>Printed 1767</a:t>
            </a:r>
          </a:p>
        </p:txBody>
      </p:sp>
    </p:spTree>
    <p:extLst>
      <p:ext uri="{BB962C8B-B14F-4D97-AF65-F5344CB8AC3E}">
        <p14:creationId xmlns:p14="http://schemas.microsoft.com/office/powerpoint/2010/main" val="405256281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1001234"/>
          </a:xfrm>
        </p:spPr>
        <p:txBody>
          <a:bodyPr/>
          <a:lstStyle/>
          <a:p>
            <a:r>
              <a:rPr lang="en-US" dirty="0"/>
              <a:t>First “Partition” of Poland  1772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5410200" cy="4419599"/>
          </a:xfrm>
        </p:spPr>
        <p:txBody>
          <a:bodyPr>
            <a:normAutofit/>
          </a:bodyPr>
          <a:lstStyle/>
          <a:p>
            <a:r>
              <a:rPr lang="en-US" dirty="0"/>
              <a:t>Catherine the Great </a:t>
            </a:r>
          </a:p>
          <a:p>
            <a:pPr lvl="1"/>
            <a:r>
              <a:rPr lang="en-US" dirty="0"/>
              <a:t>Feared overthrow of monarchies by republics</a:t>
            </a:r>
          </a:p>
          <a:p>
            <a:pPr lvl="1"/>
            <a:r>
              <a:rPr lang="en-US" dirty="0"/>
              <a:t>Had Stanislaw </a:t>
            </a:r>
            <a:r>
              <a:rPr lang="en-US" dirty="0" err="1"/>
              <a:t>Poniatowski</a:t>
            </a:r>
            <a:r>
              <a:rPr lang="en-US" dirty="0"/>
              <a:t> elected King of Poland (1764) </a:t>
            </a:r>
          </a:p>
          <a:p>
            <a:pPr lvl="1"/>
            <a:r>
              <a:rPr lang="en-US" dirty="0"/>
              <a:t>Annexed parts of Ukraine and Belarus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883732"/>
            <a:ext cx="3124200" cy="470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0826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8991600" cy="1143000"/>
          </a:xfrm>
        </p:spPr>
        <p:txBody>
          <a:bodyPr>
            <a:normAutofit/>
          </a:bodyPr>
          <a:lstStyle/>
          <a:p>
            <a:r>
              <a:rPr lang="en-US" dirty="0"/>
              <a:t>Occupation and Uprisings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52601"/>
            <a:ext cx="7924800" cy="3505200"/>
          </a:xfrm>
        </p:spPr>
        <p:txBody>
          <a:bodyPr>
            <a:normAutofit/>
          </a:bodyPr>
          <a:lstStyle/>
          <a:p>
            <a:r>
              <a:rPr lang="en-US" dirty="0"/>
              <a:t>Nobles rejected democratic reforms</a:t>
            </a:r>
          </a:p>
          <a:p>
            <a:r>
              <a:rPr lang="en-US" dirty="0"/>
              <a:t>Parliament was split!</a:t>
            </a:r>
          </a:p>
          <a:p>
            <a:r>
              <a:rPr lang="en-US" dirty="0"/>
              <a:t>French Revolution inspired civil war (1793)</a:t>
            </a:r>
          </a:p>
          <a:p>
            <a:r>
              <a:rPr lang="en-US" dirty="0" err="1"/>
              <a:t>Kościuszko’s</a:t>
            </a:r>
            <a:r>
              <a:rPr lang="en-US" dirty="0"/>
              <a:t> uprising was crushed (1794)</a:t>
            </a:r>
          </a:p>
          <a:p>
            <a:r>
              <a:rPr lang="en-US" dirty="0"/>
              <a:t>Russia overthrew the government</a:t>
            </a:r>
          </a:p>
          <a:p>
            <a:r>
              <a:rPr lang="en-US" dirty="0"/>
              <a:t>Poland-Lithuania partitioned (50 provinces)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79809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99434"/>
            <a:ext cx="8229600" cy="1143000"/>
          </a:xfrm>
        </p:spPr>
        <p:txBody>
          <a:bodyPr/>
          <a:lstStyle/>
          <a:p>
            <a:r>
              <a:rPr lang="en-US" dirty="0"/>
              <a:t>Treaty of Versailles  1795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511" y="1371600"/>
            <a:ext cx="6797378" cy="4513460"/>
          </a:xfrm>
        </p:spPr>
      </p:pic>
      <p:sp>
        <p:nvSpPr>
          <p:cNvPr id="5" name="TextBox 4"/>
          <p:cNvSpPr txBox="1"/>
          <p:nvPr/>
        </p:nvSpPr>
        <p:spPr>
          <a:xfrm>
            <a:off x="1249511" y="5958163"/>
            <a:ext cx="679737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19</a:t>
            </a:r>
            <a:r>
              <a:rPr lang="en-US" sz="2000" baseline="30000" dirty="0"/>
              <a:t>th</a:t>
            </a:r>
            <a:r>
              <a:rPr lang="en-US" sz="2000" dirty="0"/>
              <a:t> century British cartoon in Lithuanian Heritage Magazine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07081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Partitions of Lithuania-Poland</a:t>
            </a:r>
            <a:br>
              <a:rPr lang="en-US" dirty="0"/>
            </a:br>
            <a:r>
              <a:rPr lang="en-US" dirty="0"/>
              <a:t>(Lithuanian Heritage, Jan/Feb 2014)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752600"/>
            <a:ext cx="4779885" cy="4953000"/>
          </a:xfrm>
        </p:spPr>
      </p:pic>
    </p:spTree>
    <p:extLst>
      <p:ext uri="{BB962C8B-B14F-4D97-AF65-F5344CB8AC3E}">
        <p14:creationId xmlns:p14="http://schemas.microsoft.com/office/powerpoint/2010/main" val="1734105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>
            <a:normAutofit/>
          </a:bodyPr>
          <a:lstStyle/>
          <a:p>
            <a:r>
              <a:rPr lang="en-US" dirty="0"/>
              <a:t>Baltic Concerns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76400"/>
            <a:ext cx="7772400" cy="4449763"/>
          </a:xfrm>
        </p:spPr>
        <p:txBody>
          <a:bodyPr>
            <a:normAutofit/>
          </a:bodyPr>
          <a:lstStyle/>
          <a:p>
            <a:r>
              <a:rPr lang="en-US" sz="3400" dirty="0"/>
              <a:t>Russian mobile missiles in Kaliningrad</a:t>
            </a:r>
          </a:p>
          <a:p>
            <a:r>
              <a:rPr lang="en-US" sz="3400" dirty="0"/>
              <a:t>2 Russian warships sent to Baltic Sea</a:t>
            </a:r>
          </a:p>
          <a:p>
            <a:r>
              <a:rPr lang="en-US" sz="3400" dirty="0"/>
              <a:t>Isolationism threatens national security</a:t>
            </a:r>
          </a:p>
          <a:p>
            <a:r>
              <a:rPr lang="en-US" sz="3400" dirty="0"/>
              <a:t>Will Brexit weaken NATO?</a:t>
            </a:r>
          </a:p>
          <a:p>
            <a:r>
              <a:rPr lang="en-US" sz="3400" dirty="0"/>
              <a:t>Ukraine…will Baltics be next?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343400"/>
            <a:ext cx="2286000" cy="217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189630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Second and Third “Partitions”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52600"/>
            <a:ext cx="8305800" cy="3352800"/>
          </a:xfrm>
        </p:spPr>
        <p:txBody>
          <a:bodyPr>
            <a:normAutofit/>
          </a:bodyPr>
          <a:lstStyle/>
          <a:p>
            <a:r>
              <a:rPr lang="en-US" dirty="0"/>
              <a:t>Treaty of Versailles (1795)</a:t>
            </a:r>
          </a:p>
          <a:p>
            <a:pPr lvl="1"/>
            <a:r>
              <a:rPr lang="en-US" dirty="0"/>
              <a:t>Russia got Lithuania and its old </a:t>
            </a:r>
            <a:r>
              <a:rPr lang="en-US" dirty="0" err="1"/>
              <a:t>Rus’</a:t>
            </a:r>
            <a:r>
              <a:rPr lang="en-US" dirty="0"/>
              <a:t> lands </a:t>
            </a:r>
          </a:p>
          <a:p>
            <a:pPr lvl="1"/>
            <a:r>
              <a:rPr lang="en-US" dirty="0"/>
              <a:t>Prussia got East Prussia (</a:t>
            </a:r>
            <a:r>
              <a:rPr lang="en-US" dirty="0" err="1"/>
              <a:t>Königsberg</a:t>
            </a:r>
            <a:r>
              <a:rPr lang="en-US" dirty="0"/>
              <a:t> to Kaunas)</a:t>
            </a:r>
          </a:p>
          <a:p>
            <a:pPr lvl="1"/>
            <a:r>
              <a:rPr lang="en-US" dirty="0"/>
              <a:t>Austria got the Lublin-Krakow area</a:t>
            </a:r>
          </a:p>
          <a:p>
            <a:r>
              <a:rPr lang="en-US" dirty="0"/>
              <a:t>Lithuania was wiped off the map!</a:t>
            </a:r>
          </a:p>
          <a:p>
            <a:r>
              <a:rPr lang="en-US" dirty="0"/>
              <a:t>But this is not the end of the play…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65339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707"/>
            <a:ext cx="8686800" cy="2544762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92D050"/>
                </a:solidFill>
              </a:rPr>
              <a:t>Part IV.  </a:t>
            </a:r>
            <a:br>
              <a:rPr lang="en-US" sz="6000" dirty="0">
                <a:solidFill>
                  <a:srgbClr val="92D050"/>
                </a:solidFill>
              </a:rPr>
            </a:br>
            <a:r>
              <a:rPr lang="en-US" sz="6000" dirty="0">
                <a:solidFill>
                  <a:srgbClr val="92D050"/>
                </a:solidFill>
              </a:rPr>
              <a:t>Finale!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308" y="2590800"/>
            <a:ext cx="5413692" cy="406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20022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Russian Oppression (1795-1918)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382000" cy="3733800"/>
          </a:xfrm>
        </p:spPr>
        <p:txBody>
          <a:bodyPr>
            <a:normAutofit/>
          </a:bodyPr>
          <a:lstStyle/>
          <a:p>
            <a:r>
              <a:rPr lang="en-US" dirty="0"/>
              <a:t>Lithuanian officers joined Napoleon (1790s - 1812) but were defeated</a:t>
            </a:r>
          </a:p>
          <a:p>
            <a:pPr lvl="1"/>
            <a:r>
              <a:rPr lang="en-US" dirty="0"/>
              <a:t>Nobles were exiled, their lands confiscated </a:t>
            </a:r>
          </a:p>
          <a:p>
            <a:pPr lvl="1"/>
            <a:r>
              <a:rPr lang="en-US" dirty="0"/>
              <a:t>Roman alphabet &amp; Lithuanian language forbidden</a:t>
            </a:r>
          </a:p>
          <a:p>
            <a:pPr lvl="1"/>
            <a:r>
              <a:rPr lang="en-US" dirty="0"/>
              <a:t>Catholic Church supported independence movements </a:t>
            </a:r>
          </a:p>
          <a:p>
            <a:r>
              <a:rPr lang="en-US" dirty="0"/>
              <a:t>“Window of freedom” between WWI-WW2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7084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Soviet Oppression (1940-1989)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Emigrations to USA (1861-1921, 1941-1967)</a:t>
            </a:r>
          </a:p>
          <a:p>
            <a:r>
              <a:rPr lang="en-US" dirty="0"/>
              <a:t>June 14,  1941:  ~130,000 Lithuanians were deported to Siberia (&gt; 70% women &amp; children)</a:t>
            </a:r>
          </a:p>
          <a:p>
            <a:r>
              <a:rPr lang="en-US" dirty="0"/>
              <a:t>Starvation, “slave labor” under Communism</a:t>
            </a:r>
          </a:p>
          <a:p>
            <a:r>
              <a:rPr lang="en-US" dirty="0"/>
              <a:t>Why?  “Patriotism challenged Soviet system.”</a:t>
            </a:r>
          </a:p>
        </p:txBody>
      </p:sp>
    </p:spTree>
    <p:extLst>
      <p:ext uri="{BB962C8B-B14F-4D97-AF65-F5344CB8AC3E}">
        <p14:creationId xmlns:p14="http://schemas.microsoft.com/office/powerpoint/2010/main" val="341167332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72" y="38100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Baltic Freedom Movement (1989)  </a:t>
            </a:r>
            <a:br>
              <a:rPr lang="en-US" dirty="0"/>
            </a:br>
            <a:r>
              <a:rPr lang="en-US" dirty="0"/>
              <a:t> “</a:t>
            </a:r>
            <a:r>
              <a:rPr lang="en-US" dirty="0" err="1"/>
              <a:t>Sajudis</a:t>
            </a:r>
            <a:r>
              <a:rPr lang="en-US" dirty="0"/>
              <a:t>” – 3 Baltic States join hands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57400"/>
            <a:ext cx="6000750" cy="4343400"/>
          </a:xfrm>
        </p:spPr>
      </p:pic>
    </p:spTree>
    <p:extLst>
      <p:ext uri="{BB962C8B-B14F-4D97-AF65-F5344CB8AC3E}">
        <p14:creationId xmlns:p14="http://schemas.microsoft.com/office/powerpoint/2010/main" val="225017743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Path to Independence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1795-1918 – Occupations &amp; uprisings</a:t>
            </a:r>
          </a:p>
          <a:p>
            <a:r>
              <a:rPr lang="en-US" dirty="0"/>
              <a:t>1918 – WWI ends, short independence</a:t>
            </a:r>
          </a:p>
          <a:p>
            <a:r>
              <a:rPr lang="en-US" dirty="0"/>
              <a:t>1940 – WWII, Soviet Army invades</a:t>
            </a:r>
          </a:p>
          <a:p>
            <a:r>
              <a:rPr lang="en-US" dirty="0">
                <a:solidFill>
                  <a:srgbClr val="FFC000"/>
                </a:solidFill>
              </a:rPr>
              <a:t>1989 – Baltic Freedom Movement (“</a:t>
            </a:r>
            <a:r>
              <a:rPr lang="en-US" dirty="0" err="1">
                <a:solidFill>
                  <a:srgbClr val="FFC000"/>
                </a:solidFill>
              </a:rPr>
              <a:t>Sajudis</a:t>
            </a:r>
            <a:r>
              <a:rPr lang="en-US" dirty="0">
                <a:solidFill>
                  <a:srgbClr val="FFC000"/>
                </a:solidFill>
              </a:rPr>
              <a:t>”)</a:t>
            </a:r>
          </a:p>
          <a:p>
            <a:r>
              <a:rPr lang="en-US" dirty="0">
                <a:solidFill>
                  <a:srgbClr val="FFC000"/>
                </a:solidFill>
              </a:rPr>
              <a:t>1991 – USSR falls, independence referendums</a:t>
            </a:r>
          </a:p>
          <a:p>
            <a:r>
              <a:rPr lang="en-US" dirty="0"/>
              <a:t>2004 – Baltic States join NATO and EU </a:t>
            </a:r>
          </a:p>
          <a:p>
            <a:r>
              <a:rPr lang="en-US" dirty="0"/>
              <a:t>2008 – Economic crisis &amp; inflation</a:t>
            </a:r>
          </a:p>
          <a:p>
            <a:r>
              <a:rPr lang="en-US" dirty="0"/>
              <a:t>2015 – On the Euro, energy independence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0349873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Celebrating Independence (2017)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446735"/>
            <a:ext cx="6781800" cy="5020951"/>
          </a:xfrm>
        </p:spPr>
      </p:pic>
    </p:spTree>
    <p:extLst>
      <p:ext uri="{BB962C8B-B14F-4D97-AF65-F5344CB8AC3E}">
        <p14:creationId xmlns:p14="http://schemas.microsoft.com/office/powerpoint/2010/main" val="345427855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“It’s hard to keep a good country down!”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That’s all, folks.</a:t>
            </a:r>
          </a:p>
          <a:p>
            <a:r>
              <a:rPr lang="en-US" dirty="0"/>
              <a:t>Please look at the maps.</a:t>
            </a:r>
          </a:p>
          <a:p>
            <a:r>
              <a:rPr lang="en-US" dirty="0"/>
              <a:t>Ask questions.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449" y="2819400"/>
            <a:ext cx="3678494" cy="36784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81200" y="6208259"/>
            <a:ext cx="32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Drone view of Vilnius</a:t>
            </a:r>
          </a:p>
        </p:txBody>
      </p:sp>
    </p:spTree>
    <p:extLst>
      <p:ext uri="{BB962C8B-B14F-4D97-AF65-F5344CB8AC3E}">
        <p14:creationId xmlns:p14="http://schemas.microsoft.com/office/powerpoint/2010/main" val="5958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/>
          <a:lstStyle/>
          <a:p>
            <a:r>
              <a:rPr lang="en-US" dirty="0"/>
              <a:t>Russia’s Concerns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914400"/>
            <a:ext cx="8178800" cy="43434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Maintain land access to Russian Fleet HQ</a:t>
            </a:r>
          </a:p>
          <a:p>
            <a:r>
              <a:rPr lang="en-US" dirty="0"/>
              <a:t>Diminished oil revenue from Eastern Europe</a:t>
            </a:r>
          </a:p>
          <a:p>
            <a:r>
              <a:rPr lang="en-US" dirty="0"/>
              <a:t>American Special Forces = “worrisome” </a:t>
            </a:r>
          </a:p>
          <a:p>
            <a:pPr>
              <a:spcBef>
                <a:spcPts val="1200"/>
              </a:spcBef>
            </a:pPr>
            <a:r>
              <a:rPr lang="en-US" dirty="0"/>
              <a:t>NATO Force Integration Units (NFIU’s)</a:t>
            </a:r>
            <a:endParaRPr lang="en-US" sz="4400" dirty="0"/>
          </a:p>
          <a:p>
            <a:pPr marL="0" indent="0">
              <a:buNone/>
            </a:pPr>
            <a:endParaRPr lang="en-US" sz="4600" dirty="0"/>
          </a:p>
          <a:p>
            <a:endParaRPr lang="en-US" sz="4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152900"/>
            <a:ext cx="320040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114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Lithuania’s Concerns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49400"/>
            <a:ext cx="8534400" cy="3124200"/>
          </a:xfrm>
        </p:spPr>
        <p:txBody>
          <a:bodyPr>
            <a:normAutofit/>
          </a:bodyPr>
          <a:lstStyle/>
          <a:p>
            <a:r>
              <a:rPr lang="en-US" dirty="0"/>
              <a:t>Shared energy supply – vulnerable </a:t>
            </a:r>
          </a:p>
          <a:p>
            <a:r>
              <a:rPr lang="en-US" dirty="0"/>
              <a:t>Baltic trade – crucial for economy</a:t>
            </a:r>
          </a:p>
          <a:p>
            <a:r>
              <a:rPr lang="en-US" dirty="0"/>
              <a:t>Russian hacking &amp; propaganda</a:t>
            </a:r>
          </a:p>
          <a:p>
            <a:r>
              <a:rPr lang="en-US" dirty="0"/>
              <a:t>Russian troop buildup along eastern border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267200"/>
            <a:ext cx="4384932" cy="2200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54318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92D050"/>
                </a:solidFill>
              </a:rPr>
              <a:t>What’s happening 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077200" cy="4525963"/>
          </a:xfrm>
        </p:spPr>
        <p:txBody>
          <a:bodyPr>
            <a:normAutofit/>
          </a:bodyPr>
          <a:lstStyle/>
          <a:p>
            <a:r>
              <a:rPr lang="en-US" dirty="0"/>
              <a:t>Russian aircraft intercept NATO jets (110 incidents in 2016) </a:t>
            </a:r>
          </a:p>
          <a:p>
            <a:r>
              <a:rPr lang="en-US" dirty="0"/>
              <a:t>11-nation NATO “Iron Sword” drills in Lithuania (3500-4000 troops, 2016)</a:t>
            </a:r>
          </a:p>
          <a:p>
            <a:r>
              <a:rPr lang="en-US" dirty="0"/>
              <a:t>Germany sends infantry &amp; equipment (2017)</a:t>
            </a:r>
          </a:p>
          <a:p>
            <a:r>
              <a:rPr lang="en-US" dirty="0"/>
              <a:t>Sweden and Finland drawing closer to NATO</a:t>
            </a:r>
          </a:p>
          <a:p>
            <a:r>
              <a:rPr lang="en-US" dirty="0"/>
              <a:t>Growing unrest in Ukraine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498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Who will take the next step?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3805" y="1676400"/>
            <a:ext cx="6836390" cy="477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906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Lithuanian President </a:t>
            </a:r>
            <a:r>
              <a:rPr lang="lt-LT" i="1" dirty="0"/>
              <a:t>Dalia</a:t>
            </a:r>
            <a:r>
              <a:rPr lang="lt-LT" dirty="0"/>
              <a:t> Grybauskaitė</a:t>
            </a:r>
            <a:r>
              <a:rPr lang="en-US" dirty="0"/>
              <a:t> – “The Iron Lady”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828800"/>
            <a:ext cx="4800600" cy="4800600"/>
          </a:xfrm>
        </p:spPr>
      </p:pic>
    </p:spTree>
    <p:extLst>
      <p:ext uri="{BB962C8B-B14F-4D97-AF65-F5344CB8AC3E}">
        <p14:creationId xmlns:p14="http://schemas.microsoft.com/office/powerpoint/2010/main" val="24484421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Jens Stoltenberg – </a:t>
            </a:r>
            <a:br>
              <a:rPr lang="en-US" dirty="0"/>
            </a:br>
            <a:r>
              <a:rPr lang="en-US" dirty="0"/>
              <a:t>NATO Secretary-General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5645" y="1828800"/>
            <a:ext cx="7222867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4722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NATO: “Take 2% guideline seriously!”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04" y="1417638"/>
            <a:ext cx="7141991" cy="5287962"/>
          </a:xfrm>
        </p:spPr>
      </p:pic>
      <p:sp>
        <p:nvSpPr>
          <p:cNvPr id="5" name="TextBox 4"/>
          <p:cNvSpPr txBox="1"/>
          <p:nvPr/>
        </p:nvSpPr>
        <p:spPr>
          <a:xfrm>
            <a:off x="5638800" y="3810000"/>
            <a:ext cx="16786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% GDP (2016)</a:t>
            </a:r>
          </a:p>
          <a:p>
            <a:r>
              <a:rPr lang="en-US" dirty="0"/>
              <a:t>Estonia 2.16%</a:t>
            </a:r>
          </a:p>
          <a:p>
            <a:r>
              <a:rPr lang="en-US" dirty="0"/>
              <a:t>Poland 2.00%</a:t>
            </a:r>
          </a:p>
          <a:p>
            <a:r>
              <a:rPr lang="en-US" dirty="0"/>
              <a:t>Lithuania 1.49%</a:t>
            </a:r>
          </a:p>
          <a:p>
            <a:r>
              <a:rPr lang="en-US" dirty="0"/>
              <a:t>Latvia  1.45%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705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Will President Trump Support NATO?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0048" y="1417638"/>
            <a:ext cx="3863903" cy="515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42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400"/>
            <a:ext cx="9143999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“You can’t go back to </a:t>
            </a:r>
            <a:r>
              <a:rPr lang="en-US" dirty="0" err="1"/>
              <a:t>Anatevka</a:t>
            </a:r>
            <a:r>
              <a:rPr lang="en-US" dirty="0"/>
              <a:t>” – </a:t>
            </a:r>
            <a:br>
              <a:rPr lang="en-US" dirty="0"/>
            </a:br>
            <a:r>
              <a:rPr lang="en-US" dirty="0"/>
              <a:t>but you can tour the region 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499" y="2514600"/>
            <a:ext cx="8001000" cy="3352800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en-US" dirty="0"/>
              <a:t>Lithuania Today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/>
              <a:t>The Land and Its People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/>
              <a:t>Baltic History: “A Play in 5 Acts” </a:t>
            </a:r>
          </a:p>
          <a:p>
            <a:pPr marL="571500" indent="-571500">
              <a:buFont typeface="+mj-lt"/>
              <a:buAutoNum type="romanUcPeriod"/>
            </a:pPr>
            <a:r>
              <a:rPr lang="en-US" dirty="0"/>
              <a:t>Finale!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1642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542" y="3810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92D050"/>
                </a:solidFill>
              </a:rPr>
              <a:t>Why do </a:t>
            </a:r>
            <a:r>
              <a:rPr lang="en-US" i="1" dirty="0">
                <a:solidFill>
                  <a:srgbClr val="92D050"/>
                </a:solidFill>
              </a:rPr>
              <a:t>I</a:t>
            </a:r>
            <a:r>
              <a:rPr lang="en-US" dirty="0">
                <a:solidFill>
                  <a:srgbClr val="92D050"/>
                </a:solidFill>
              </a:rPr>
              <a:t> care?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23" y="1676400"/>
            <a:ext cx="8686010" cy="381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124" y="5818605"/>
            <a:ext cx="86860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 still have relatives there, and they’re worried.</a:t>
            </a:r>
          </a:p>
        </p:txBody>
      </p:sp>
    </p:spTree>
    <p:extLst>
      <p:ext uri="{BB962C8B-B14F-4D97-AF65-F5344CB8AC3E}">
        <p14:creationId xmlns:p14="http://schemas.microsoft.com/office/powerpoint/2010/main" val="32992637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Should </a:t>
            </a:r>
            <a:r>
              <a:rPr lang="en-US" i="1" dirty="0"/>
              <a:t>We </a:t>
            </a:r>
            <a:r>
              <a:rPr lang="en-US" dirty="0"/>
              <a:t>Care?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057400"/>
            <a:ext cx="8534400" cy="3505200"/>
          </a:xfrm>
        </p:spPr>
        <p:txBody>
          <a:bodyPr>
            <a:normAutofit/>
          </a:bodyPr>
          <a:lstStyle/>
          <a:p>
            <a:r>
              <a:rPr lang="en-US" i="1" dirty="0"/>
              <a:t>WE</a:t>
            </a:r>
            <a:r>
              <a:rPr lang="en-US" dirty="0"/>
              <a:t> are in NATO, that’s why.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Russian view: </a:t>
            </a:r>
            <a:r>
              <a:rPr lang="en-US" dirty="0"/>
              <a:t>“NATO is </a:t>
            </a:r>
            <a:r>
              <a:rPr lang="en-US" i="1" dirty="0"/>
              <a:t>an offensive </a:t>
            </a:r>
            <a:r>
              <a:rPr lang="en-US" dirty="0"/>
              <a:t>agreement trying to hem us in on all sides”</a:t>
            </a:r>
          </a:p>
          <a:p>
            <a:pPr lvl="1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Lithuanian view: </a:t>
            </a:r>
            <a:r>
              <a:rPr lang="en-US" dirty="0"/>
              <a:t>“NATO is </a:t>
            </a:r>
            <a:r>
              <a:rPr lang="en-US" i="1" dirty="0"/>
              <a:t>a defensive </a:t>
            </a:r>
            <a:r>
              <a:rPr lang="en-US" dirty="0"/>
              <a:t>agreement to protect our freedom”</a:t>
            </a:r>
          </a:p>
          <a:p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3872345" y="5832764"/>
            <a:ext cx="912237" cy="644236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4024745" y="5985164"/>
            <a:ext cx="912237" cy="644236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26704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8915400" cy="1729258"/>
          </a:xfrm>
        </p:spPr>
        <p:txBody>
          <a:bodyPr>
            <a:normAutofit fontScale="90000"/>
          </a:bodyPr>
          <a:lstStyle/>
          <a:p>
            <a:r>
              <a:rPr lang="en-US" sz="6700" dirty="0">
                <a:solidFill>
                  <a:srgbClr val="92D050"/>
                </a:solidFill>
              </a:rPr>
              <a:t>Part II.</a:t>
            </a:r>
            <a:br>
              <a:rPr lang="en-US" sz="6700" dirty="0">
                <a:solidFill>
                  <a:srgbClr val="92D050"/>
                </a:solidFill>
              </a:rPr>
            </a:br>
            <a:r>
              <a:rPr lang="en-US" sz="6700" dirty="0">
                <a:solidFill>
                  <a:srgbClr val="92D050"/>
                </a:solidFill>
              </a:rPr>
              <a:t>The Land and its People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7848600" cy="42211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92D050"/>
                </a:solidFill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038" y="2194159"/>
            <a:ext cx="5669924" cy="425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278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60438"/>
          </a:xfrm>
        </p:spPr>
        <p:txBody>
          <a:bodyPr/>
          <a:lstStyle/>
          <a:p>
            <a:r>
              <a:rPr lang="en-US" dirty="0">
                <a:solidFill>
                  <a:srgbClr val="92D050"/>
                </a:solidFill>
              </a:rPr>
              <a:t>The Land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077200" cy="4144963"/>
          </a:xfrm>
        </p:spPr>
        <p:txBody>
          <a:bodyPr>
            <a:normAutofit/>
          </a:bodyPr>
          <a:lstStyle/>
          <a:p>
            <a:r>
              <a:rPr lang="en-US" dirty="0"/>
              <a:t>Lithuania = small country: 25,000 square miles  (1/4 area of Colorado; size of W. VA.) </a:t>
            </a:r>
          </a:p>
          <a:p>
            <a:r>
              <a:rPr lang="en-US" dirty="0"/>
              <a:t>Lowland terrain, fertile soil, Neolithic mounds</a:t>
            </a:r>
          </a:p>
          <a:p>
            <a:r>
              <a:rPr lang="en-US" dirty="0"/>
              <a:t>Traditional agricultural economy</a:t>
            </a:r>
          </a:p>
          <a:p>
            <a:r>
              <a:rPr lang="en-US" dirty="0"/>
              <a:t>Tiny seacoast, single river system</a:t>
            </a:r>
          </a:p>
          <a:p>
            <a:r>
              <a:rPr lang="en-US" dirty="0"/>
              <a:t>No natural borders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21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2632"/>
            <a:ext cx="7620000" cy="1447800"/>
          </a:xfrm>
        </p:spPr>
        <p:txBody>
          <a:bodyPr/>
          <a:lstStyle/>
          <a:p>
            <a:r>
              <a:rPr lang="en-US" dirty="0"/>
              <a:t>Lithuania and USA Comparison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6172200" cy="6172200"/>
          </a:xfrm>
        </p:spPr>
      </p:pic>
      <p:sp>
        <p:nvSpPr>
          <p:cNvPr id="7" name="Rectangle 6"/>
          <p:cNvSpPr/>
          <p:nvPr/>
        </p:nvSpPr>
        <p:spPr>
          <a:xfrm>
            <a:off x="2362200" y="2133600"/>
            <a:ext cx="48006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364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2400"/>
            <a:ext cx="6030783" cy="6596170"/>
          </a:xfrm>
          <a:ln w="50800">
            <a:solidFill>
              <a:schemeClr val="tx1"/>
            </a:solidFill>
          </a:ln>
        </p:spPr>
      </p:pic>
      <p:sp>
        <p:nvSpPr>
          <p:cNvPr id="3" name="Oval 2"/>
          <p:cNvSpPr/>
          <p:nvPr/>
        </p:nvSpPr>
        <p:spPr>
          <a:xfrm>
            <a:off x="1752600" y="1371600"/>
            <a:ext cx="5562600" cy="4800600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7529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Tiny Seacoast (56 miles)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509" y="1600200"/>
            <a:ext cx="8382000" cy="4495799"/>
          </a:xfrm>
        </p:spPr>
        <p:txBody>
          <a:bodyPr>
            <a:normAutofit/>
          </a:bodyPr>
          <a:lstStyle/>
          <a:p>
            <a:r>
              <a:rPr lang="en-US" dirty="0"/>
              <a:t>Landlocked except for Klaipeda seaport</a:t>
            </a:r>
          </a:p>
          <a:p>
            <a:r>
              <a:rPr lang="en-US" dirty="0" err="1"/>
              <a:t>Palanga</a:t>
            </a:r>
            <a:r>
              <a:rPr lang="en-US" dirty="0"/>
              <a:t> – airport, historic Amber Museum </a:t>
            </a:r>
          </a:p>
          <a:p>
            <a:r>
              <a:rPr lang="en-US" dirty="0"/>
              <a:t>Curonian Spit (National Park) protects harbor,  port cities, and fragile coastal ecosystems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9777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25"/>
            <a:ext cx="6248400" cy="6834189"/>
          </a:xfrm>
        </p:spPr>
      </p:pic>
      <p:sp>
        <p:nvSpPr>
          <p:cNvPr id="2" name="TextBox 1"/>
          <p:cNvSpPr txBox="1"/>
          <p:nvPr/>
        </p:nvSpPr>
        <p:spPr>
          <a:xfrm>
            <a:off x="6400800" y="706665"/>
            <a:ext cx="24384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Palanga</a:t>
            </a:r>
            <a:r>
              <a:rPr lang="en-US" sz="3200" dirty="0"/>
              <a:t> – </a:t>
            </a:r>
          </a:p>
          <a:p>
            <a:r>
              <a:rPr lang="en-US" sz="3200" dirty="0"/>
              <a:t>airport</a:t>
            </a:r>
          </a:p>
          <a:p>
            <a:endParaRPr lang="en-US" sz="3600" dirty="0"/>
          </a:p>
          <a:p>
            <a:endParaRPr lang="en-US" sz="3600" dirty="0"/>
          </a:p>
          <a:p>
            <a:r>
              <a:rPr lang="en-US" sz="3200" dirty="0"/>
              <a:t>Klaipeda –</a:t>
            </a:r>
          </a:p>
          <a:p>
            <a:r>
              <a:rPr lang="en-US" sz="3200" dirty="0"/>
              <a:t>seaport</a:t>
            </a:r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r>
              <a:rPr lang="en-US" sz="3200" dirty="0"/>
              <a:t>Curonian Spit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838200" y="1066800"/>
            <a:ext cx="5562600" cy="14478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2" idx="1"/>
          </p:cNvCxnSpPr>
          <p:nvPr/>
        </p:nvCxnSpPr>
        <p:spPr>
          <a:xfrm flipH="1" flipV="1">
            <a:off x="1295400" y="3004042"/>
            <a:ext cx="5105400" cy="364891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533400" y="3276600"/>
            <a:ext cx="5867400" cy="20574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72978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61 Mile Sand Bar (Curonian Spit)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652" y="1953192"/>
            <a:ext cx="5533947" cy="3685608"/>
          </a:xfrm>
        </p:spPr>
      </p:pic>
      <p:sp>
        <p:nvSpPr>
          <p:cNvPr id="5" name="TextBox 4"/>
          <p:cNvSpPr txBox="1"/>
          <p:nvPr/>
        </p:nvSpPr>
        <p:spPr>
          <a:xfrm>
            <a:off x="304800" y="1752600"/>
            <a:ext cx="304799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UNESCO World Heritage Site </a:t>
            </a:r>
          </a:p>
          <a:p>
            <a:endParaRPr lang="en-US" sz="3200" dirty="0"/>
          </a:p>
          <a:p>
            <a:r>
              <a:rPr lang="en-US" sz="3200" dirty="0"/>
              <a:t>Lithuania &amp; Kaliningrad each have a national park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6796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Nemunas</a:t>
            </a:r>
            <a:r>
              <a:rPr lang="en-US" dirty="0"/>
              <a:t>/</a:t>
            </a:r>
            <a:r>
              <a:rPr lang="en-US" dirty="0" err="1"/>
              <a:t>Neris</a:t>
            </a:r>
            <a:r>
              <a:rPr lang="en-US" dirty="0"/>
              <a:t> River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014" y="1447800"/>
            <a:ext cx="8267985" cy="4297363"/>
          </a:xfrm>
        </p:spPr>
        <p:txBody>
          <a:bodyPr>
            <a:normAutofit/>
          </a:bodyPr>
          <a:lstStyle/>
          <a:p>
            <a:r>
              <a:rPr lang="en-US" dirty="0"/>
              <a:t>Connects the capital cities</a:t>
            </a:r>
          </a:p>
          <a:p>
            <a:r>
              <a:rPr lang="en-US" dirty="0"/>
              <a:t>Main trade route from Vilnius to the sea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166649"/>
            <a:ext cx="5105400" cy="3406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1254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2392362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92D050"/>
                </a:solidFill>
              </a:rPr>
              <a:t>Part I.  </a:t>
            </a:r>
            <a:br>
              <a:rPr lang="en-US" sz="6000" dirty="0">
                <a:solidFill>
                  <a:srgbClr val="92D050"/>
                </a:solidFill>
              </a:rPr>
            </a:br>
            <a:r>
              <a:rPr lang="en-US" sz="6000" dirty="0">
                <a:solidFill>
                  <a:srgbClr val="92D050"/>
                </a:solidFill>
              </a:rPr>
              <a:t>Lithuania Today</a:t>
            </a:r>
            <a:endParaRPr lang="en-US" sz="6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800" y="2819400"/>
            <a:ext cx="5003800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287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4" y="9956"/>
            <a:ext cx="6248400" cy="6834189"/>
          </a:xfrm>
        </p:spPr>
      </p:pic>
      <p:cxnSp>
        <p:nvCxnSpPr>
          <p:cNvPr id="9" name="Straight Arrow Connector 8"/>
          <p:cNvCxnSpPr>
            <a:cxnSpLocks/>
          </p:cNvCxnSpPr>
          <p:nvPr/>
        </p:nvCxnSpPr>
        <p:spPr>
          <a:xfrm flipH="1">
            <a:off x="3276600" y="1828800"/>
            <a:ext cx="3276600" cy="2307979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477000" y="609600"/>
            <a:ext cx="24384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Kaunas (oldest city)</a:t>
            </a:r>
          </a:p>
          <a:p>
            <a:endParaRPr lang="en-US" sz="3200" dirty="0"/>
          </a:p>
          <a:p>
            <a:r>
              <a:rPr lang="en-US" sz="3200" dirty="0"/>
              <a:t>Vilnius (Current capital)</a:t>
            </a:r>
          </a:p>
          <a:p>
            <a:endParaRPr lang="en-US" sz="3200" dirty="0"/>
          </a:p>
        </p:txBody>
      </p:sp>
      <p:cxnSp>
        <p:nvCxnSpPr>
          <p:cNvPr id="3" name="Straight Arrow Connector 2"/>
          <p:cNvCxnSpPr>
            <a:cxnSpLocks/>
          </p:cNvCxnSpPr>
          <p:nvPr/>
        </p:nvCxnSpPr>
        <p:spPr>
          <a:xfrm flipH="1">
            <a:off x="4783282" y="3657600"/>
            <a:ext cx="1769918" cy="1012579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41570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38200"/>
            <a:ext cx="3048000" cy="2392362"/>
          </a:xfrm>
        </p:spPr>
        <p:txBody>
          <a:bodyPr>
            <a:noAutofit/>
          </a:bodyPr>
          <a:lstStyle/>
          <a:p>
            <a:r>
              <a:rPr lang="en-US" sz="4200" dirty="0"/>
              <a:t>Kaunas</a:t>
            </a:r>
            <a:br>
              <a:rPr lang="en-US" sz="4200" dirty="0"/>
            </a:br>
            <a:r>
              <a:rPr lang="en-US" sz="4200" dirty="0"/>
              <a:t>(Oldest city; Capital under Soviet Rule)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188" y="185604"/>
            <a:ext cx="4346198" cy="6519996"/>
          </a:xfrm>
        </p:spPr>
      </p:pic>
    </p:spTree>
    <p:extLst>
      <p:ext uri="{BB962C8B-B14F-4D97-AF65-F5344CB8AC3E}">
        <p14:creationId xmlns:p14="http://schemas.microsoft.com/office/powerpoint/2010/main" val="20562828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838200"/>
            <a:ext cx="3352800" cy="4267200"/>
          </a:xfrm>
        </p:spPr>
        <p:txBody>
          <a:bodyPr>
            <a:normAutofit/>
          </a:bodyPr>
          <a:lstStyle/>
          <a:p>
            <a:r>
              <a:rPr lang="en-US" sz="4200" dirty="0"/>
              <a:t>Vilnius (Capital since 1253; Parliamentary Palace)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1123950"/>
            <a:ext cx="5435600" cy="4076700"/>
          </a:xfrm>
        </p:spPr>
      </p:pic>
    </p:spTree>
    <p:extLst>
      <p:ext uri="{BB962C8B-B14F-4D97-AF65-F5344CB8AC3E}">
        <p14:creationId xmlns:p14="http://schemas.microsoft.com/office/powerpoint/2010/main" val="10799141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2D050"/>
                </a:solidFill>
              </a:rPr>
              <a:t>The People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077200" cy="4525963"/>
          </a:xfrm>
        </p:spPr>
        <p:txBody>
          <a:bodyPr>
            <a:normAutofit/>
          </a:bodyPr>
          <a:lstStyle/>
          <a:p>
            <a:r>
              <a:rPr lang="en-US" dirty="0"/>
              <a:t>Lithuanian Population – 3 million (~ Denver)</a:t>
            </a:r>
          </a:p>
          <a:p>
            <a:r>
              <a:rPr lang="en-US" dirty="0"/>
              <a:t>Ethnicity – 84% Lithuanian, 7% Polish, 6% Russian</a:t>
            </a:r>
          </a:p>
          <a:p>
            <a:r>
              <a:rPr lang="en-US" dirty="0"/>
              <a:t>Religion – 77% Roman Catholic, 4% Russian Orthodox, some Jews since 14</a:t>
            </a:r>
            <a:r>
              <a:rPr lang="en-US" baseline="30000" dirty="0"/>
              <a:t>th</a:t>
            </a:r>
            <a:r>
              <a:rPr lang="en-US" dirty="0"/>
              <a:t> Century</a:t>
            </a:r>
          </a:p>
          <a:p>
            <a:r>
              <a:rPr lang="en-US" dirty="0"/>
              <a:t>Occupations – services, industry, agriculture</a:t>
            </a:r>
          </a:p>
          <a:p>
            <a:r>
              <a:rPr lang="en-US" dirty="0"/>
              <a:t>“Brain Drain” to western Europe</a:t>
            </a:r>
          </a:p>
        </p:txBody>
      </p:sp>
    </p:spTree>
    <p:extLst>
      <p:ext uri="{BB962C8B-B14F-4D97-AF65-F5344CB8AC3E}">
        <p14:creationId xmlns:p14="http://schemas.microsoft.com/office/powerpoint/2010/main" val="30566286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534400" cy="4525963"/>
          </a:xfrm>
        </p:spPr>
        <p:txBody>
          <a:bodyPr/>
          <a:lstStyle/>
          <a:p>
            <a:r>
              <a:rPr lang="en-US" dirty="0"/>
              <a:t>Farms: private ownership</a:t>
            </a:r>
          </a:p>
          <a:p>
            <a:r>
              <a:rPr lang="en-US" dirty="0"/>
              <a:t>Forests, fields, bees: communal ownership</a:t>
            </a:r>
          </a:p>
          <a:p>
            <a:r>
              <a:rPr lang="en-US" dirty="0"/>
              <a:t>Traditional exports: agricultural products, amber, linens</a:t>
            </a:r>
          </a:p>
          <a:p>
            <a:r>
              <a:rPr lang="en-US" dirty="0"/>
              <a:t>Current exports: machinery, plastics, chemicals (Industrialization by USSR)</a:t>
            </a:r>
          </a:p>
          <a:p>
            <a:r>
              <a:rPr lang="en-US" dirty="0"/>
              <a:t>GDP ~$80 billion (cf. Denver ~$187 billion)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1614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Agricultural Products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491" y="1600200"/>
            <a:ext cx="6502400" cy="4876800"/>
          </a:xfrm>
        </p:spPr>
      </p:pic>
    </p:spTree>
    <p:extLst>
      <p:ext uri="{BB962C8B-B14F-4D97-AF65-F5344CB8AC3E}">
        <p14:creationId xmlns:p14="http://schemas.microsoft.com/office/powerpoint/2010/main" val="35151395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Amber and Linens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447800"/>
            <a:ext cx="6609291" cy="4956968"/>
          </a:xfrm>
        </p:spPr>
      </p:pic>
    </p:spTree>
    <p:extLst>
      <p:ext uri="{BB962C8B-B14F-4D97-AF65-F5344CB8AC3E}">
        <p14:creationId xmlns:p14="http://schemas.microsoft.com/office/powerpoint/2010/main" val="1897200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Languages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153400" cy="4525963"/>
          </a:xfrm>
        </p:spPr>
        <p:txBody>
          <a:bodyPr>
            <a:normAutofit/>
          </a:bodyPr>
          <a:lstStyle/>
          <a:p>
            <a:r>
              <a:rPr lang="en-US" dirty="0"/>
              <a:t>Lithuania – 82% Lithuanian, 8% Polish, 6% Russian</a:t>
            </a:r>
          </a:p>
          <a:p>
            <a:r>
              <a:rPr lang="en-US" dirty="0"/>
              <a:t>Latvia – 61% Latvian, 26% Russian, 10% unspecified</a:t>
            </a:r>
          </a:p>
          <a:p>
            <a:r>
              <a:rPr lang="en-US" dirty="0"/>
              <a:t>Estonia – 69% Estonian, 30% Russian</a:t>
            </a:r>
          </a:p>
          <a:p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English</a:t>
            </a:r>
            <a:r>
              <a:rPr lang="en-US" dirty="0"/>
              <a:t> – Taught in schools, language of the Internet and international conferences</a:t>
            </a:r>
          </a:p>
        </p:txBody>
      </p:sp>
    </p:spTree>
    <p:extLst>
      <p:ext uri="{BB962C8B-B14F-4D97-AF65-F5344CB8AC3E}">
        <p14:creationId xmlns:p14="http://schemas.microsoft.com/office/powerpoint/2010/main" val="29333129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43000"/>
            <a:ext cx="6031400" cy="4525963"/>
          </a:xfr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6300707" y="4564470"/>
            <a:ext cx="970950" cy="1590238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740153" y="702714"/>
            <a:ext cx="1993647" cy="1507086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524000" y="3124200"/>
            <a:ext cx="1981200" cy="3044956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953000" y="702714"/>
            <a:ext cx="1833182" cy="2040486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62000" y="240268"/>
            <a:ext cx="17738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Russian (Slavic)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15365" y="216968"/>
            <a:ext cx="31125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Lithuanian &amp; Latvian (Baltic)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43601" y="6154709"/>
            <a:ext cx="2613950" cy="414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Estonian (Finno-Ugric)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61999" y="6169156"/>
            <a:ext cx="17738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Polish (Slavic)</a:t>
            </a:r>
          </a:p>
        </p:txBody>
      </p:sp>
    </p:spTree>
    <p:extLst>
      <p:ext uri="{BB962C8B-B14F-4D97-AF65-F5344CB8AC3E}">
        <p14:creationId xmlns:p14="http://schemas.microsoft.com/office/powerpoint/2010/main" val="23821187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707"/>
            <a:ext cx="8686800" cy="2544762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92D050"/>
                </a:solidFill>
              </a:rPr>
              <a:t>Part III.  </a:t>
            </a:r>
            <a:br>
              <a:rPr lang="en-US" sz="6000" dirty="0">
                <a:solidFill>
                  <a:srgbClr val="92D050"/>
                </a:solidFill>
              </a:rPr>
            </a:br>
            <a:r>
              <a:rPr lang="en-US" sz="6000" dirty="0">
                <a:solidFill>
                  <a:srgbClr val="92D050"/>
                </a:solidFill>
              </a:rPr>
              <a:t>History: A Play in 5 Acts</a:t>
            </a:r>
            <a:endParaRPr lang="en-US" sz="6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308" y="2590800"/>
            <a:ext cx="5413692" cy="406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068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304800"/>
            <a:ext cx="3163660" cy="23622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453" y="1724025"/>
            <a:ext cx="3124200" cy="2343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4267200"/>
            <a:ext cx="3083593" cy="23126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96153" y="5656565"/>
            <a:ext cx="18410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Tallinn, Estonia</a:t>
            </a:r>
          </a:p>
          <a:p>
            <a:r>
              <a:rPr lang="en-US" dirty="0"/>
              <a:t>Catherine I’s Garden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22648" y="2145268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Riga, Latvia</a:t>
            </a:r>
          </a:p>
          <a:p>
            <a:r>
              <a:rPr lang="en-US" dirty="0"/>
              <a:t>Central Market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38200" y="28956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Vilnius, Lithuania</a:t>
            </a:r>
          </a:p>
          <a:p>
            <a:r>
              <a:rPr lang="en-US" dirty="0"/>
              <a:t>Cathedral Square </a:t>
            </a:r>
          </a:p>
        </p:txBody>
      </p:sp>
    </p:spTree>
    <p:extLst>
      <p:ext uri="{BB962C8B-B14F-4D97-AF65-F5344CB8AC3E}">
        <p14:creationId xmlns:p14="http://schemas.microsoft.com/office/powerpoint/2010/main" val="38654256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Act 1: “The Good Old Days”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454" y="1404938"/>
            <a:ext cx="5673091" cy="42179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06700" y="5829164"/>
            <a:ext cx="353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Cartoon of tribal leaders</a:t>
            </a:r>
          </a:p>
        </p:txBody>
      </p:sp>
    </p:spTree>
    <p:extLst>
      <p:ext uri="{BB962C8B-B14F-4D97-AF65-F5344CB8AC3E}">
        <p14:creationId xmlns:p14="http://schemas.microsoft.com/office/powerpoint/2010/main" val="25227493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679874" cy="914400"/>
          </a:xfrm>
        </p:spPr>
        <p:txBody>
          <a:bodyPr>
            <a:normAutofit/>
          </a:bodyPr>
          <a:lstStyle/>
          <a:p>
            <a:r>
              <a:rPr lang="en-US" dirty="0"/>
              <a:t> Ancient Amber Trade Route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96" y="1417709"/>
            <a:ext cx="3575968" cy="52116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14800" y="1676400"/>
            <a:ext cx="479367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Amber found near </a:t>
            </a:r>
            <a:r>
              <a:rPr lang="en-US" sz="3200" dirty="0" err="1"/>
              <a:t>Palanga</a:t>
            </a:r>
            <a:r>
              <a:rPr lang="en-US" sz="3200" dirty="0"/>
              <a:t> (</a:t>
            </a:r>
            <a:r>
              <a:rPr lang="lt-LT" sz="3200" dirty="0"/>
              <a:t>Jūratė</a:t>
            </a:r>
            <a:r>
              <a:rPr lang="en-US" sz="3200" dirty="0"/>
              <a:t> legend)</a:t>
            </a:r>
          </a:p>
          <a:p>
            <a:endParaRPr lang="en-US" sz="3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Valuable trade resource (fossilized tree resin)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Trade routes led to fixed settlements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438400" y="2362200"/>
            <a:ext cx="2133600" cy="7620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7750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Amber Room (St. Petersburg)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600200"/>
            <a:ext cx="6558491" cy="4918868"/>
          </a:xfrm>
        </p:spPr>
      </p:pic>
    </p:spTree>
    <p:extLst>
      <p:ext uri="{BB962C8B-B14F-4D97-AF65-F5344CB8AC3E}">
        <p14:creationId xmlns:p14="http://schemas.microsoft.com/office/powerpoint/2010/main" val="13708915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/>
              <a:t> Baltic Settlements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600" y="1524000"/>
            <a:ext cx="8001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Kaunas founded by Romans (really??)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 err="1"/>
              <a:t>Balts</a:t>
            </a:r>
            <a:r>
              <a:rPr lang="en-US" sz="3200" dirty="0"/>
              <a:t> settled along River confluence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59" y="2971800"/>
            <a:ext cx="5853151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177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Slavic Migrations  ~500-700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600200"/>
            <a:ext cx="7301460" cy="5075658"/>
          </a:xfrm>
        </p:spPr>
      </p:pic>
      <p:sp>
        <p:nvSpPr>
          <p:cNvPr id="8" name="Oval 7"/>
          <p:cNvSpPr/>
          <p:nvPr/>
        </p:nvSpPr>
        <p:spPr>
          <a:xfrm>
            <a:off x="5181600" y="1801091"/>
            <a:ext cx="1066800" cy="1009513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&quot;No&quot; Symbol 3"/>
          <p:cNvSpPr/>
          <p:nvPr/>
        </p:nvSpPr>
        <p:spPr>
          <a:xfrm>
            <a:off x="5369257" y="1953492"/>
            <a:ext cx="457200" cy="457200"/>
          </a:xfrm>
          <a:prstGeom prst="noSmoking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72400" y="2410692"/>
            <a:ext cx="1066800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swamps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019800" y="2667099"/>
            <a:ext cx="1752600" cy="228501"/>
          </a:xfrm>
          <a:prstGeom prst="straightConnector1">
            <a:avLst/>
          </a:prstGeom>
          <a:ln w="508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219200" y="2944097"/>
            <a:ext cx="1371601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Slavic Origin Unknown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590801" y="3456935"/>
            <a:ext cx="3124199" cy="66746"/>
          </a:xfrm>
          <a:prstGeom prst="straightConnector1">
            <a:avLst/>
          </a:prstGeom>
          <a:ln w="508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6453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Viking River Trade  ~800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382000" cy="4373563"/>
          </a:xfrm>
        </p:spPr>
        <p:txBody>
          <a:bodyPr/>
          <a:lstStyle/>
          <a:p>
            <a:r>
              <a:rPr lang="en-US" dirty="0"/>
              <a:t>Two river routes to trade with Constantinople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Northern trade route </a:t>
            </a:r>
            <a:r>
              <a:rPr lang="en-US" dirty="0"/>
              <a:t>– From Gulf of Finland -&gt; Novgorod &amp; Kiev -&gt; Dnieper River -&gt; Black Sea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Southern trade route </a:t>
            </a:r>
            <a:r>
              <a:rPr lang="en-US" dirty="0"/>
              <a:t>– From Baltic Sea -&gt; Vistula &amp; Dniester Rivers, via Poland, Ukraine &amp; Moldova -&gt; Black Sea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1019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10600" cy="838200"/>
          </a:xfrm>
        </p:spPr>
        <p:txBody>
          <a:bodyPr>
            <a:normAutofit/>
          </a:bodyPr>
          <a:lstStyle/>
          <a:p>
            <a:r>
              <a:rPr lang="en-US" sz="4900" dirty="0"/>
              <a:t>Viking River Routes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182038"/>
            <a:ext cx="7984718" cy="5569658"/>
          </a:xfrm>
        </p:spPr>
      </p:pic>
      <p:cxnSp>
        <p:nvCxnSpPr>
          <p:cNvPr id="5" name="Straight Arrow Connector 4"/>
          <p:cNvCxnSpPr/>
          <p:nvPr/>
        </p:nvCxnSpPr>
        <p:spPr>
          <a:xfrm>
            <a:off x="6792686" y="1447800"/>
            <a:ext cx="293914" cy="27432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5791200" y="3733800"/>
            <a:ext cx="685800" cy="780143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&quot;No&quot; Symbol 6"/>
          <p:cNvSpPr/>
          <p:nvPr/>
        </p:nvSpPr>
        <p:spPr>
          <a:xfrm>
            <a:off x="6248400" y="3695700"/>
            <a:ext cx="457200" cy="495300"/>
          </a:xfrm>
          <a:prstGeom prst="noSmoking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5991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Vikings settled in Russia ~800-900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7800"/>
            <a:ext cx="7467600" cy="47545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Prince Rurik &amp; his Vikings settled in earlier river towns, subjugated the local Slavs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743200"/>
            <a:ext cx="5229849" cy="36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959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Kievan</a:t>
            </a:r>
            <a:r>
              <a:rPr lang="en-US" dirty="0"/>
              <a:t> </a:t>
            </a:r>
            <a:r>
              <a:rPr lang="en-US" dirty="0" err="1"/>
              <a:t>Rus’</a:t>
            </a:r>
            <a:r>
              <a:rPr lang="en-US" dirty="0"/>
              <a:t>  ~800-1250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8077200" cy="3733800"/>
          </a:xfrm>
        </p:spPr>
        <p:txBody>
          <a:bodyPr>
            <a:normAutofit fontScale="92500"/>
          </a:bodyPr>
          <a:lstStyle/>
          <a:p>
            <a:r>
              <a:rPr lang="en-US" dirty="0"/>
              <a:t>Prince Vladimir of Kiev (988) </a:t>
            </a:r>
          </a:p>
          <a:p>
            <a:pPr lvl="1"/>
            <a:r>
              <a:rPr lang="en-US" dirty="0"/>
              <a:t>Needed a religion to hold the state together</a:t>
            </a:r>
          </a:p>
          <a:p>
            <a:pPr lvl="1"/>
            <a:r>
              <a:rPr lang="en-US" dirty="0"/>
              <a:t>Married Anna, sister of Byzantine Emperor, Basil II</a:t>
            </a:r>
          </a:p>
          <a:p>
            <a:pPr lvl="1"/>
            <a:r>
              <a:rPr lang="en-US" dirty="0"/>
              <a:t>Declared Orthodox Christianity state religion</a:t>
            </a:r>
          </a:p>
          <a:p>
            <a:r>
              <a:rPr lang="en-US" dirty="0"/>
              <a:t>Kiev flourished with Dnieper River trade</a:t>
            </a:r>
          </a:p>
          <a:p>
            <a:r>
              <a:rPr lang="en-US" dirty="0"/>
              <a:t>Moscow (founded 1144), little town in Vladimir </a:t>
            </a:r>
            <a:r>
              <a:rPr lang="en-US" dirty="0" err="1"/>
              <a:t>Suzdal</a:t>
            </a:r>
            <a:r>
              <a:rPr lang="en-US" dirty="0"/>
              <a:t>, gained power in 1300s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8682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Russia in 1237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178" y="1600200"/>
            <a:ext cx="3689643" cy="4525963"/>
          </a:xfrm>
        </p:spPr>
      </p:pic>
      <p:sp>
        <p:nvSpPr>
          <p:cNvPr id="5" name="TextBox 4"/>
          <p:cNvSpPr txBox="1"/>
          <p:nvPr/>
        </p:nvSpPr>
        <p:spPr>
          <a:xfrm>
            <a:off x="7020054" y="1417638"/>
            <a:ext cx="17189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Novgorod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75714" y="3352800"/>
            <a:ext cx="1676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Vladimir-</a:t>
            </a:r>
            <a:r>
              <a:rPr lang="en-US" sz="3000" dirty="0" err="1"/>
              <a:t>Suzdal</a:t>
            </a:r>
            <a:endParaRPr lang="en-US" sz="3000" dirty="0"/>
          </a:p>
        </p:txBody>
      </p:sp>
      <p:sp>
        <p:nvSpPr>
          <p:cNvPr id="7" name="TextBox 6"/>
          <p:cNvSpPr txBox="1"/>
          <p:nvPr/>
        </p:nvSpPr>
        <p:spPr>
          <a:xfrm>
            <a:off x="542109" y="5105400"/>
            <a:ext cx="8352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Kiev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1600200"/>
            <a:ext cx="16427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No Lithuania yet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524000" y="2895600"/>
            <a:ext cx="1554089" cy="700564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524000" y="4876800"/>
            <a:ext cx="2057400" cy="457200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4953000" y="3657600"/>
            <a:ext cx="2014804" cy="203031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5893497" y="1971636"/>
            <a:ext cx="1182217" cy="270150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5856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429" y="3421621"/>
            <a:ext cx="3733800" cy="2849562"/>
          </a:xfrm>
        </p:spPr>
        <p:txBody>
          <a:bodyPr>
            <a:normAutofit/>
          </a:bodyPr>
          <a:lstStyle/>
          <a:p>
            <a:r>
              <a:rPr lang="en-US" sz="3600" dirty="0"/>
              <a:t>American college students – geography quiz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9" y="242993"/>
            <a:ext cx="4343401" cy="316423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153" y="3407228"/>
            <a:ext cx="4267493" cy="32631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0800000" flipV="1">
            <a:off x="181430" y="6024029"/>
            <a:ext cx="434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http://twistedsifter.com/2014/01/americans-and-brits-label-maps-of-europe-and-us/</a:t>
            </a:r>
          </a:p>
        </p:txBody>
      </p:sp>
      <p:sp>
        <p:nvSpPr>
          <p:cNvPr id="3" name="Oval 2"/>
          <p:cNvSpPr/>
          <p:nvPr/>
        </p:nvSpPr>
        <p:spPr>
          <a:xfrm>
            <a:off x="2590800" y="457200"/>
            <a:ext cx="914400" cy="914400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086600" y="3581400"/>
            <a:ext cx="914400" cy="914400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029200" y="381000"/>
            <a:ext cx="3276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Where is it?</a:t>
            </a:r>
          </a:p>
          <a:p>
            <a:r>
              <a:rPr lang="en-US" sz="4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Lithuania</a:t>
            </a:r>
          </a:p>
          <a:p>
            <a:r>
              <a:rPr lang="en-US" sz="4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Latvia</a:t>
            </a:r>
          </a:p>
          <a:p>
            <a:r>
              <a:rPr lang="en-US" sz="4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Estonia</a:t>
            </a:r>
          </a:p>
        </p:txBody>
      </p:sp>
    </p:spTree>
    <p:extLst>
      <p:ext uri="{BB962C8B-B14F-4D97-AF65-F5344CB8AC3E}">
        <p14:creationId xmlns:p14="http://schemas.microsoft.com/office/powerpoint/2010/main" val="17787771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66800"/>
          </a:xfrm>
        </p:spPr>
        <p:txBody>
          <a:bodyPr>
            <a:normAutofit/>
          </a:bodyPr>
          <a:lstStyle/>
          <a:p>
            <a:r>
              <a:rPr lang="en-US" dirty="0"/>
              <a:t>Poland  ~900-1385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8382000" cy="3810000"/>
          </a:xfrm>
        </p:spPr>
        <p:txBody>
          <a:bodyPr>
            <a:normAutofit/>
          </a:bodyPr>
          <a:lstStyle/>
          <a:p>
            <a:r>
              <a:rPr lang="en-US" dirty="0"/>
              <a:t>Polonia tribal leader </a:t>
            </a:r>
            <a:r>
              <a:rPr lang="en-US" dirty="0" err="1"/>
              <a:t>Mieszko</a:t>
            </a:r>
            <a:r>
              <a:rPr lang="en-US" dirty="0"/>
              <a:t> married Bohemian Princess </a:t>
            </a:r>
            <a:r>
              <a:rPr lang="en-US" dirty="0" err="1"/>
              <a:t>Dobrava</a:t>
            </a:r>
            <a:r>
              <a:rPr lang="en-US" dirty="0"/>
              <a:t> (966)</a:t>
            </a:r>
          </a:p>
          <a:p>
            <a:pPr lvl="1"/>
            <a:r>
              <a:rPr lang="en-US" dirty="0"/>
              <a:t>Declared Catholicism state religion</a:t>
            </a:r>
          </a:p>
          <a:p>
            <a:pPr lvl="1"/>
            <a:r>
              <a:rPr lang="en-US" dirty="0"/>
              <a:t>Defensive alliance with Holy Roman Empire</a:t>
            </a:r>
          </a:p>
          <a:p>
            <a:pPr lvl="1"/>
            <a:r>
              <a:rPr lang="en-US" dirty="0"/>
              <a:t>His son son Boleslaw crowned King of Poland</a:t>
            </a:r>
          </a:p>
          <a:p>
            <a:r>
              <a:rPr lang="en-US" dirty="0"/>
              <a:t>Boleslaw founded the </a:t>
            </a:r>
            <a:r>
              <a:rPr lang="en-US" dirty="0" err="1"/>
              <a:t>Piast</a:t>
            </a:r>
            <a:r>
              <a:rPr lang="en-US" dirty="0"/>
              <a:t> Dynasty (992)</a:t>
            </a:r>
          </a:p>
        </p:txBody>
      </p:sp>
    </p:spTree>
    <p:extLst>
      <p:ext uri="{BB962C8B-B14F-4D97-AF65-F5344CB8AC3E}">
        <p14:creationId xmlns:p14="http://schemas.microsoft.com/office/powerpoint/2010/main" val="35139102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/>
              <a:t>Polish </a:t>
            </a:r>
            <a:r>
              <a:rPr lang="en-US" dirty="0" err="1"/>
              <a:t>Piast</a:t>
            </a:r>
            <a:r>
              <a:rPr lang="en-US" dirty="0"/>
              <a:t> Dynasty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810000"/>
            <a:ext cx="4648200" cy="2324100"/>
          </a:xfrm>
        </p:spPr>
      </p:pic>
      <p:sp>
        <p:nvSpPr>
          <p:cNvPr id="5" name="Rectangle 4"/>
          <p:cNvSpPr/>
          <p:nvPr/>
        </p:nvSpPr>
        <p:spPr>
          <a:xfrm>
            <a:off x="457200" y="1676400"/>
            <a:ext cx="7696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/>
              <a:t>Piast</a:t>
            </a:r>
            <a:r>
              <a:rPr lang="en-US" sz="3200" dirty="0"/>
              <a:t> Dynasty lasted 400 years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Polish kings welcomed the Jews fleeing from German pogroms (1300s)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60335" y="5410200"/>
            <a:ext cx="205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King Boleslaw</a:t>
            </a:r>
          </a:p>
          <a:p>
            <a:r>
              <a:rPr lang="en-US" sz="2000" dirty="0"/>
              <a:t>Commemorative coin</a:t>
            </a:r>
          </a:p>
        </p:txBody>
      </p:sp>
    </p:spTree>
    <p:extLst>
      <p:ext uri="{BB962C8B-B14F-4D97-AF65-F5344CB8AC3E}">
        <p14:creationId xmlns:p14="http://schemas.microsoft.com/office/powerpoint/2010/main" val="23131867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The Northern Crusades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err="1"/>
              <a:t>Hospitalers</a:t>
            </a:r>
            <a:r>
              <a:rPr lang="en-US" dirty="0"/>
              <a:t> (1048) and Templars (1119)  founded  “…to protect the pilgrims” </a:t>
            </a:r>
          </a:p>
          <a:p>
            <a:r>
              <a:rPr lang="en-US" dirty="0"/>
              <a:t>Teutonic Knights – German Crusaders</a:t>
            </a:r>
          </a:p>
          <a:p>
            <a:pPr lvl="1"/>
            <a:r>
              <a:rPr lang="en-US" dirty="0"/>
              <a:t>Founded a hospital in Acre (near Haifa Bay);</a:t>
            </a:r>
          </a:p>
          <a:p>
            <a:pPr lvl="1"/>
            <a:r>
              <a:rPr lang="en-US" dirty="0"/>
              <a:t>Disbanded after Acre fell</a:t>
            </a:r>
          </a:p>
          <a:p>
            <a:pPr lvl="1"/>
            <a:r>
              <a:rPr lang="en-US" dirty="0"/>
              <a:t>Moved to </a:t>
            </a:r>
            <a:r>
              <a:rPr lang="en-US" dirty="0" err="1"/>
              <a:t>Marienburg</a:t>
            </a:r>
            <a:r>
              <a:rPr lang="en-US" dirty="0"/>
              <a:t>  </a:t>
            </a:r>
          </a:p>
          <a:p>
            <a:pPr lvl="1"/>
            <a:r>
              <a:rPr lang="en-US" dirty="0"/>
              <a:t>Subjugated the Old Prussians</a:t>
            </a:r>
          </a:p>
        </p:txBody>
      </p:sp>
    </p:spTree>
    <p:extLst>
      <p:ext uri="{BB962C8B-B14F-4D97-AF65-F5344CB8AC3E}">
        <p14:creationId xmlns:p14="http://schemas.microsoft.com/office/powerpoint/2010/main" val="40082135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Teutonic Knights and Kaliningrad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305800" cy="4525963"/>
          </a:xfrm>
        </p:spPr>
        <p:txBody>
          <a:bodyPr>
            <a:normAutofit/>
          </a:bodyPr>
          <a:lstStyle/>
          <a:p>
            <a:r>
              <a:rPr lang="en-US" dirty="0"/>
              <a:t>Teutonic Knights built the Port of Memel on the Baltic Sea (now Klaipeda)</a:t>
            </a:r>
          </a:p>
          <a:p>
            <a:r>
              <a:rPr lang="en-US" dirty="0"/>
              <a:t>Founded </a:t>
            </a:r>
            <a:r>
              <a:rPr lang="en-US" dirty="0" err="1"/>
              <a:t>Königsberg</a:t>
            </a:r>
            <a:r>
              <a:rPr lang="en-US" dirty="0"/>
              <a:t> (1252-55)</a:t>
            </a:r>
          </a:p>
          <a:p>
            <a:pPr lvl="1"/>
            <a:r>
              <a:rPr lang="en-US" dirty="0"/>
              <a:t>Prussian cultural center (1500s) </a:t>
            </a:r>
          </a:p>
          <a:p>
            <a:pPr lvl="1"/>
            <a:r>
              <a:rPr lang="en-US" dirty="0"/>
              <a:t>Destroyed by the Red Army in WWII, </a:t>
            </a:r>
          </a:p>
          <a:p>
            <a:pPr lvl="1"/>
            <a:r>
              <a:rPr lang="en-US" dirty="0"/>
              <a:t>Ruins given to Russia in 1945 (Potsdam Agreement), renamed “Kaliningrad Oblast”</a:t>
            </a:r>
          </a:p>
          <a:p>
            <a:pPr lvl="1"/>
            <a:r>
              <a:rPr lang="en-US" dirty="0"/>
              <a:t>Ethnic cleansing, now Russian-speaking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003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Prussia After the Crusades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630097"/>
            <a:ext cx="6204868" cy="4999303"/>
          </a:xfrm>
        </p:spPr>
      </p:pic>
      <p:sp>
        <p:nvSpPr>
          <p:cNvPr id="5" name="TextBox 4"/>
          <p:cNvSpPr txBox="1"/>
          <p:nvPr/>
        </p:nvSpPr>
        <p:spPr>
          <a:xfrm>
            <a:off x="391358" y="5781448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Sanson</a:t>
            </a:r>
            <a:r>
              <a:rPr lang="en-US" dirty="0"/>
              <a:t>, plate 1752, Danzig </a:t>
            </a:r>
            <a:r>
              <a:rPr lang="en-US" dirty="0" err="1"/>
              <a:t>Königsberg</a:t>
            </a:r>
            <a:r>
              <a:rPr lang="en-US" dirty="0"/>
              <a:t>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057" y="3089025"/>
            <a:ext cx="18341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/>
              <a:t>Samogitia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439057" y="3995624"/>
            <a:ext cx="21539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Marienburg</a:t>
            </a:r>
            <a:r>
              <a:rPr lang="en-US" sz="3200" dirty="0"/>
              <a:t> on the Vistula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592980" y="4114800"/>
            <a:ext cx="2436220" cy="268633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6" idx="3"/>
          </p:cNvCxnSpPr>
          <p:nvPr/>
        </p:nvCxnSpPr>
        <p:spPr>
          <a:xfrm flipV="1">
            <a:off x="2273213" y="2209800"/>
            <a:ext cx="5651587" cy="1171613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91359" y="1749658"/>
            <a:ext cx="20470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Port of Memel</a:t>
            </a:r>
          </a:p>
        </p:txBody>
      </p:sp>
      <p:cxnSp>
        <p:nvCxnSpPr>
          <p:cNvPr id="29" name="Straight Arrow Connector 28"/>
          <p:cNvCxnSpPr>
            <a:cxnSpLocks/>
          </p:cNvCxnSpPr>
          <p:nvPr/>
        </p:nvCxnSpPr>
        <p:spPr>
          <a:xfrm flipV="1">
            <a:off x="1905000" y="1917413"/>
            <a:ext cx="4800600" cy="673387"/>
          </a:xfrm>
          <a:prstGeom prst="straightConnector1">
            <a:avLst/>
          </a:prstGeom>
          <a:ln w="50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90370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Hanseatic League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525963"/>
          </a:xfrm>
        </p:spPr>
        <p:txBody>
          <a:bodyPr>
            <a:normAutofit/>
          </a:bodyPr>
          <a:lstStyle/>
          <a:p>
            <a:r>
              <a:rPr lang="en-US" dirty="0"/>
              <a:t>Rise of northern European merchant class in Lubeck, Hamburg, and Bruges</a:t>
            </a:r>
          </a:p>
          <a:p>
            <a:pPr lvl="1"/>
            <a:r>
              <a:rPr lang="en-US" dirty="0"/>
              <a:t>Codified German maritime laws</a:t>
            </a:r>
          </a:p>
          <a:p>
            <a:pPr lvl="1"/>
            <a:r>
              <a:rPr lang="en-US" dirty="0"/>
              <a:t>Cleared the Baltic Sea of pirates</a:t>
            </a:r>
          </a:p>
          <a:p>
            <a:pPr lvl="1"/>
            <a:r>
              <a:rPr lang="en-US" dirty="0"/>
              <a:t>Monopolized Baltic trade and fishing</a:t>
            </a:r>
          </a:p>
          <a:p>
            <a:r>
              <a:rPr lang="en-US" dirty="0"/>
              <a:t>Spread to Livonia (= Latvia &amp; Estonia) </a:t>
            </a:r>
          </a:p>
        </p:txBody>
      </p:sp>
    </p:spTree>
    <p:extLst>
      <p:ext uri="{BB962C8B-B14F-4D97-AF65-F5344CB8AC3E}">
        <p14:creationId xmlns:p14="http://schemas.microsoft.com/office/powerpoint/2010/main" val="5219599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“Age of Faith”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772400" cy="45259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Russian Orthodox:  </a:t>
            </a:r>
            <a:r>
              <a:rPr lang="en-US" dirty="0" err="1"/>
              <a:t>Kievan</a:t>
            </a:r>
            <a:r>
              <a:rPr lang="en-US" dirty="0"/>
              <a:t> </a:t>
            </a:r>
            <a:r>
              <a:rPr lang="en-US" dirty="0" err="1"/>
              <a:t>Rus’</a:t>
            </a:r>
            <a:r>
              <a:rPr lang="en-US" dirty="0"/>
              <a:t> (988), Muscovy Christianized later</a:t>
            </a:r>
          </a:p>
          <a:p>
            <a:r>
              <a:rPr lang="en-US" dirty="0">
                <a:solidFill>
                  <a:srgbClr val="00B0F0"/>
                </a:solidFill>
              </a:rPr>
              <a:t>Catholic:  </a:t>
            </a:r>
            <a:r>
              <a:rPr lang="en-US" dirty="0"/>
              <a:t>Prussia, Livonia (subjugated by Teutonic Knights), and Kingdom of Poland</a:t>
            </a:r>
          </a:p>
          <a:p>
            <a:r>
              <a:rPr lang="en-US" dirty="0">
                <a:solidFill>
                  <a:srgbClr val="92D050"/>
                </a:solidFill>
              </a:rPr>
              <a:t>Pagan:  </a:t>
            </a:r>
            <a:r>
              <a:rPr lang="en-US" dirty="0"/>
              <a:t>Lithuania – Baltic tribes began to form Duchies (mid-1200’s)</a:t>
            </a:r>
          </a:p>
        </p:txBody>
      </p:sp>
    </p:spTree>
    <p:extLst>
      <p:ext uri="{BB962C8B-B14F-4D97-AF65-F5344CB8AC3E}">
        <p14:creationId xmlns:p14="http://schemas.microsoft.com/office/powerpoint/2010/main" val="21169007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Act 2: “Battles &amp; Boundaries”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100" y="1600200"/>
            <a:ext cx="5257800" cy="502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7701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Birth of Lithuania ~900-1200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993" y="1295401"/>
            <a:ext cx="3719937" cy="5235652"/>
          </a:xfrm>
        </p:spPr>
        <p:txBody>
          <a:bodyPr>
            <a:normAutofit/>
          </a:bodyPr>
          <a:lstStyle/>
          <a:p>
            <a:r>
              <a:rPr lang="en-US" dirty="0"/>
              <a:t>Livonia</a:t>
            </a:r>
          </a:p>
          <a:p>
            <a:r>
              <a:rPr lang="en-US" dirty="0"/>
              <a:t>Duchy of Courland </a:t>
            </a:r>
          </a:p>
          <a:p>
            <a:r>
              <a:rPr lang="en-US" dirty="0" err="1"/>
              <a:t>Samogitia</a:t>
            </a:r>
            <a:r>
              <a:rPr lang="en-US" dirty="0"/>
              <a:t> </a:t>
            </a:r>
          </a:p>
          <a:p>
            <a:r>
              <a:rPr lang="en-US" dirty="0"/>
              <a:t>Kaunas </a:t>
            </a:r>
          </a:p>
          <a:p>
            <a:r>
              <a:rPr lang="en-US" dirty="0"/>
              <a:t>Future site of Vilnius</a:t>
            </a:r>
          </a:p>
          <a:p>
            <a:r>
              <a:rPr lang="en-US" dirty="0"/>
              <a:t>Old Prussians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224" y="1678142"/>
            <a:ext cx="4703618" cy="5179858"/>
          </a:xfrm>
          <a:prstGeom prst="rect">
            <a:avLst/>
          </a:prstGeom>
        </p:spPr>
      </p:pic>
      <p:cxnSp>
        <p:nvCxnSpPr>
          <p:cNvPr id="6" name="Straight Arrow Connector 5"/>
          <p:cNvCxnSpPr>
            <a:cxnSpLocks/>
          </p:cNvCxnSpPr>
          <p:nvPr/>
        </p:nvCxnSpPr>
        <p:spPr>
          <a:xfrm>
            <a:off x="3581400" y="2438399"/>
            <a:ext cx="2475478" cy="685801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2743200" y="2895600"/>
            <a:ext cx="3733800" cy="1052589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cxnSpLocks/>
          </p:cNvCxnSpPr>
          <p:nvPr/>
        </p:nvCxnSpPr>
        <p:spPr>
          <a:xfrm>
            <a:off x="2209800" y="3429000"/>
            <a:ext cx="4876800" cy="1103504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5562600" y="3124200"/>
            <a:ext cx="3429000" cy="27432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>
            <a:off x="2209800" y="4532504"/>
            <a:ext cx="5562600" cy="191896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/>
          </p:cNvCxnSpPr>
          <p:nvPr/>
        </p:nvCxnSpPr>
        <p:spPr>
          <a:xfrm flipV="1">
            <a:off x="3352800" y="4938790"/>
            <a:ext cx="2209800" cy="24281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</p:cNvCxnSpPr>
          <p:nvPr/>
        </p:nvCxnSpPr>
        <p:spPr>
          <a:xfrm>
            <a:off x="2362200" y="1622347"/>
            <a:ext cx="4914900" cy="816054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90904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763000" cy="1371600"/>
          </a:xfrm>
        </p:spPr>
        <p:txBody>
          <a:bodyPr>
            <a:normAutofit/>
          </a:bodyPr>
          <a:lstStyle/>
          <a:p>
            <a:r>
              <a:rPr lang="en-US" dirty="0"/>
              <a:t>Lithuania  ~1200-1569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52600"/>
            <a:ext cx="8458200" cy="4373563"/>
          </a:xfrm>
        </p:spPr>
        <p:txBody>
          <a:bodyPr>
            <a:normAutofit/>
          </a:bodyPr>
          <a:lstStyle/>
          <a:p>
            <a:r>
              <a:rPr lang="en-US" dirty="0"/>
              <a:t>Baltic Dukes united by language &amp; culture</a:t>
            </a:r>
          </a:p>
          <a:p>
            <a:pPr lvl="1"/>
            <a:r>
              <a:rPr lang="en-US" dirty="0"/>
              <a:t>Elected a Grand Duke (“first among equals”)</a:t>
            </a:r>
          </a:p>
          <a:p>
            <a:pPr lvl="1"/>
            <a:r>
              <a:rPr lang="en-US" dirty="0"/>
              <a:t>Rural agricultural economy and traditions</a:t>
            </a:r>
          </a:p>
          <a:p>
            <a:pPr lvl="1"/>
            <a:r>
              <a:rPr lang="en-US" dirty="0"/>
              <a:t>Song, dance, handicrafts, foods, beer, &amp; pagan  customs were important (and still are!)</a:t>
            </a:r>
          </a:p>
        </p:txBody>
      </p:sp>
    </p:spTree>
    <p:extLst>
      <p:ext uri="{BB962C8B-B14F-4D97-AF65-F5344CB8AC3E}">
        <p14:creationId xmlns:p14="http://schemas.microsoft.com/office/powerpoint/2010/main" val="3215025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</a:t>
            </a:r>
            <a:r>
              <a:rPr lang="en-US" dirty="0" err="1"/>
              <a:t>Worldatlas</a:t>
            </a:r>
            <a:r>
              <a:rPr lang="en-US" dirty="0"/>
              <a:t> Online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371600"/>
            <a:ext cx="6032371" cy="5319756"/>
          </a:xfrm>
        </p:spPr>
      </p:pic>
      <p:sp>
        <p:nvSpPr>
          <p:cNvPr id="5" name="Oval 4"/>
          <p:cNvSpPr/>
          <p:nvPr/>
        </p:nvSpPr>
        <p:spPr>
          <a:xfrm>
            <a:off x="3810000" y="2504364"/>
            <a:ext cx="1219200" cy="990600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cxnSpLocks/>
            <a:stCxn id="13" idx="1"/>
          </p:cNvCxnSpPr>
          <p:nvPr/>
        </p:nvCxnSpPr>
        <p:spPr>
          <a:xfrm flipH="1" flipV="1">
            <a:off x="5029200" y="3200400"/>
            <a:ext cx="2057400" cy="537928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086600" y="2214834"/>
            <a:ext cx="19049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Three Baltic States: Lithuania, Latvia, Estonia</a:t>
            </a:r>
          </a:p>
        </p:txBody>
      </p:sp>
    </p:spTree>
    <p:extLst>
      <p:ext uri="{BB962C8B-B14F-4D97-AF65-F5344CB8AC3E}">
        <p14:creationId xmlns:p14="http://schemas.microsoft.com/office/powerpoint/2010/main" val="285425000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dirty="0" err="1"/>
              <a:t>Kucios</a:t>
            </a:r>
            <a:r>
              <a:rPr lang="en-US" dirty="0"/>
              <a:t>: Winter Solstice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404938"/>
            <a:ext cx="7038446" cy="5278834"/>
          </a:xfrm>
        </p:spPr>
      </p:pic>
    </p:spTree>
    <p:extLst>
      <p:ext uri="{BB962C8B-B14F-4D97-AF65-F5344CB8AC3E}">
        <p14:creationId xmlns:p14="http://schemas.microsoft.com/office/powerpoint/2010/main" val="37575327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err="1"/>
              <a:t>Rasos</a:t>
            </a:r>
            <a:r>
              <a:rPr lang="en-US" dirty="0"/>
              <a:t>: Summer Solstice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82610"/>
            <a:ext cx="8382000" cy="4961142"/>
          </a:xfrm>
        </p:spPr>
      </p:pic>
    </p:spTree>
    <p:extLst>
      <p:ext uri="{BB962C8B-B14F-4D97-AF65-F5344CB8AC3E}">
        <p14:creationId xmlns:p14="http://schemas.microsoft.com/office/powerpoint/2010/main" val="32535775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/>
          <a:lstStyle/>
          <a:p>
            <a:r>
              <a:rPr lang="en-US" dirty="0"/>
              <a:t>Livonia (~1200-1558)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752600"/>
            <a:ext cx="8305800" cy="4754563"/>
          </a:xfrm>
        </p:spPr>
        <p:txBody>
          <a:bodyPr>
            <a:normAutofit/>
          </a:bodyPr>
          <a:lstStyle/>
          <a:p>
            <a:r>
              <a:rPr lang="en-US" dirty="0"/>
              <a:t>Bishop Albert of Riga (Latvia) founded the Livonian Order of the Sword (1202)</a:t>
            </a:r>
          </a:p>
          <a:p>
            <a:r>
              <a:rPr lang="en-US" dirty="0"/>
              <a:t>Allied with Teutonic Knights (1237)</a:t>
            </a:r>
          </a:p>
          <a:p>
            <a:pPr lvl="1"/>
            <a:r>
              <a:rPr lang="en-US" dirty="0"/>
              <a:t>Bishops lost control of the northern Crusaders</a:t>
            </a:r>
          </a:p>
          <a:p>
            <a:pPr lvl="1"/>
            <a:r>
              <a:rPr lang="en-US" dirty="0"/>
              <a:t>Tried to convert the </a:t>
            </a:r>
            <a:r>
              <a:rPr lang="en-US" dirty="0" err="1"/>
              <a:t>Curonians</a:t>
            </a:r>
            <a:r>
              <a:rPr lang="en-US" dirty="0"/>
              <a:t> &amp; </a:t>
            </a:r>
            <a:r>
              <a:rPr lang="en-US" dirty="0" err="1"/>
              <a:t>Samogitians</a:t>
            </a:r>
            <a:endParaRPr lang="en-US" dirty="0"/>
          </a:p>
          <a:p>
            <a:pPr lvl="1"/>
            <a:r>
              <a:rPr lang="en-US" dirty="0"/>
              <a:t>Pillaged, looted and burned Lithuanian villages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943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379" y="304800"/>
            <a:ext cx="8864221" cy="990600"/>
          </a:xfrm>
        </p:spPr>
        <p:txBody>
          <a:bodyPr>
            <a:normAutofit/>
          </a:bodyPr>
          <a:lstStyle/>
          <a:p>
            <a:r>
              <a:rPr lang="en-US" dirty="0"/>
              <a:t>Livonia &amp; Baltic States in 1260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588" y="1676399"/>
            <a:ext cx="5884247" cy="4892747"/>
          </a:xfrm>
        </p:spPr>
      </p:pic>
      <p:sp>
        <p:nvSpPr>
          <p:cNvPr id="3" name="TextBox 2"/>
          <p:cNvSpPr txBox="1"/>
          <p:nvPr/>
        </p:nvSpPr>
        <p:spPr>
          <a:xfrm>
            <a:off x="304800" y="1450485"/>
            <a:ext cx="19925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Livonian Order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2814753"/>
            <a:ext cx="243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Duchy of Courland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981200" y="3368751"/>
            <a:ext cx="1828800" cy="1724237"/>
          </a:xfrm>
          <a:prstGeom prst="straightConnector1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905000" y="1989094"/>
            <a:ext cx="3200400" cy="2771672"/>
          </a:xfrm>
          <a:prstGeom prst="straightConnector1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04800" y="4078976"/>
            <a:ext cx="2133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err="1"/>
              <a:t>Samogitia</a:t>
            </a:r>
            <a:endParaRPr lang="en-US" sz="30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981200" y="4760766"/>
            <a:ext cx="1828800" cy="1384995"/>
          </a:xfrm>
          <a:prstGeom prst="straightConnector1">
            <a:avLst/>
          </a:prstGeom>
          <a:ln w="38100">
            <a:solidFill>
              <a:srgbClr val="00B050">
                <a:alpha val="99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5128146" y="4772392"/>
            <a:ext cx="914400" cy="36027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Riga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038600" y="5965623"/>
            <a:ext cx="1348854" cy="360275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Lithuanians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00800" y="3849062"/>
            <a:ext cx="1066800" cy="92333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Livonia = Latvia &amp; Estonia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2690" y="5503958"/>
            <a:ext cx="13324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F. De Wit</a:t>
            </a:r>
          </a:p>
          <a:p>
            <a:r>
              <a:rPr lang="en-US" dirty="0"/>
              <a:t>(1629-1706)</a:t>
            </a:r>
          </a:p>
          <a:p>
            <a:r>
              <a:rPr lang="en-US" dirty="0"/>
              <a:t>Map c. 1680</a:t>
            </a:r>
          </a:p>
        </p:txBody>
      </p:sp>
    </p:spTree>
    <p:extLst>
      <p:ext uri="{BB962C8B-B14F-4D97-AF65-F5344CB8AC3E}">
        <p14:creationId xmlns:p14="http://schemas.microsoft.com/office/powerpoint/2010/main" val="22350701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Battle of </a:t>
            </a:r>
            <a:r>
              <a:rPr lang="en-US" dirty="0" err="1"/>
              <a:t>Durbe</a:t>
            </a:r>
            <a:r>
              <a:rPr lang="en-US" dirty="0"/>
              <a:t>  (1260)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981200"/>
            <a:ext cx="6415117" cy="4384562"/>
          </a:xfrm>
        </p:spPr>
      </p:pic>
      <p:sp>
        <p:nvSpPr>
          <p:cNvPr id="5" name="TextBox 4"/>
          <p:cNvSpPr txBox="1"/>
          <p:nvPr/>
        </p:nvSpPr>
        <p:spPr>
          <a:xfrm>
            <a:off x="228599" y="1396969"/>
            <a:ext cx="205853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  <a:p>
            <a:r>
              <a:rPr lang="en-US" sz="3000" dirty="0"/>
              <a:t>Lithuania split the Northern  Crusaders, won Baltic seaport &amp; coastline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057400" y="4218299"/>
            <a:ext cx="1778758" cy="1039501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4026658" y="2856931"/>
            <a:ext cx="1066800" cy="6477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Livonian Order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514600" y="5782101"/>
            <a:ext cx="1014484" cy="6096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Teutonic Knights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029200" y="4390599"/>
            <a:ext cx="1295400" cy="5334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Lithuanians</a:t>
            </a:r>
          </a:p>
        </p:txBody>
      </p:sp>
    </p:spTree>
    <p:extLst>
      <p:ext uri="{BB962C8B-B14F-4D97-AF65-F5344CB8AC3E}">
        <p14:creationId xmlns:p14="http://schemas.microsoft.com/office/powerpoint/2010/main" val="34761443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534400" cy="1143000"/>
          </a:xfrm>
        </p:spPr>
        <p:txBody>
          <a:bodyPr>
            <a:normAutofit/>
          </a:bodyPr>
          <a:lstStyle/>
          <a:p>
            <a:r>
              <a:rPr lang="en-US" dirty="0"/>
              <a:t> The Only King of Lithuania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133600"/>
            <a:ext cx="4366418" cy="4366418"/>
          </a:xfrm>
        </p:spPr>
      </p:pic>
      <p:sp>
        <p:nvSpPr>
          <p:cNvPr id="3" name="TextBox 2"/>
          <p:cNvSpPr txBox="1"/>
          <p:nvPr/>
        </p:nvSpPr>
        <p:spPr>
          <a:xfrm>
            <a:off x="6934200" y="5486400"/>
            <a:ext cx="1981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King </a:t>
            </a:r>
            <a:r>
              <a:rPr lang="en-US" sz="2000" dirty="0" err="1"/>
              <a:t>Mindaugas</a:t>
            </a:r>
            <a:r>
              <a:rPr lang="en-US" sz="2000" dirty="0"/>
              <a:t> Commemorative silver coin</a:t>
            </a:r>
          </a:p>
        </p:txBody>
      </p:sp>
    </p:spTree>
    <p:extLst>
      <p:ext uri="{BB962C8B-B14F-4D97-AF65-F5344CB8AC3E}">
        <p14:creationId xmlns:p14="http://schemas.microsoft.com/office/powerpoint/2010/main" val="1103046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King </a:t>
            </a:r>
            <a:r>
              <a:rPr lang="en-US" dirty="0" err="1"/>
              <a:t>Mindaugas</a:t>
            </a:r>
            <a:r>
              <a:rPr lang="en-US" dirty="0"/>
              <a:t> (1253-1263)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3200400"/>
          </a:xfrm>
        </p:spPr>
        <p:txBody>
          <a:bodyPr>
            <a:normAutofit/>
          </a:bodyPr>
          <a:lstStyle/>
          <a:p>
            <a:r>
              <a:rPr lang="en-US" dirty="0"/>
              <a:t>Dukes elected Mindaugas Grand Duke (1236)</a:t>
            </a:r>
          </a:p>
          <a:p>
            <a:pPr lvl="1"/>
            <a:r>
              <a:rPr lang="en-US" dirty="0"/>
              <a:t>Became Catholic and was crowned King </a:t>
            </a:r>
          </a:p>
          <a:p>
            <a:pPr lvl="1"/>
            <a:r>
              <a:rPr lang="en-US" dirty="0"/>
              <a:t>Built a new capital &amp; cathedral at Vilnius</a:t>
            </a:r>
          </a:p>
          <a:p>
            <a:pPr lvl="1"/>
            <a:r>
              <a:rPr lang="en-US" dirty="0"/>
              <a:t>Tried to convert the pagans</a:t>
            </a:r>
          </a:p>
          <a:p>
            <a:r>
              <a:rPr lang="en-US" dirty="0"/>
              <a:t>Made a peace treaty with Livonia (oops…)</a:t>
            </a:r>
          </a:p>
        </p:txBody>
      </p:sp>
    </p:spTree>
    <p:extLst>
      <p:ext uri="{BB962C8B-B14F-4D97-AF65-F5344CB8AC3E}">
        <p14:creationId xmlns:p14="http://schemas.microsoft.com/office/powerpoint/2010/main" val="21462063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990600"/>
          </a:xfrm>
        </p:spPr>
        <p:txBody>
          <a:bodyPr>
            <a:normAutofit/>
          </a:bodyPr>
          <a:lstStyle/>
          <a:p>
            <a:r>
              <a:rPr lang="en-US" dirty="0"/>
              <a:t>King defied cultural norms…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28800"/>
            <a:ext cx="8534400" cy="4191000"/>
          </a:xfrm>
        </p:spPr>
        <p:txBody>
          <a:bodyPr>
            <a:normAutofit/>
          </a:bodyPr>
          <a:lstStyle/>
          <a:p>
            <a:r>
              <a:rPr lang="en-US" dirty="0"/>
              <a:t>Mindaugas &amp; son both assassinated!  (1263)</a:t>
            </a:r>
          </a:p>
          <a:p>
            <a:pPr lvl="1"/>
            <a:r>
              <a:rPr lang="en-US" dirty="0"/>
              <a:t>No forced conversions!</a:t>
            </a:r>
          </a:p>
          <a:p>
            <a:pPr lvl="1"/>
            <a:r>
              <a:rPr lang="en-US" dirty="0"/>
              <a:t>No treaties with our enemies!</a:t>
            </a:r>
          </a:p>
          <a:p>
            <a:pPr lvl="1"/>
            <a:r>
              <a:rPr lang="en-US" dirty="0"/>
              <a:t>No hereditary monarchies!</a:t>
            </a:r>
          </a:p>
          <a:p>
            <a:r>
              <a:rPr lang="en-US" dirty="0"/>
              <a:t>Lithuania reverted back to a </a:t>
            </a:r>
            <a:r>
              <a:rPr lang="en-US"/>
              <a:t>grand duchy.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1475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Meanwhile, in Russia…</a:t>
            </a:r>
            <a:br>
              <a:rPr lang="en-US" dirty="0"/>
            </a:br>
            <a:r>
              <a:rPr lang="en-US" dirty="0"/>
              <a:t>(Film by Sergei Eisenstein, 1938)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15" y="2236398"/>
            <a:ext cx="8772966" cy="4088202"/>
          </a:xfrm>
        </p:spPr>
      </p:pic>
    </p:spTree>
    <p:extLst>
      <p:ext uri="{BB962C8B-B14F-4D97-AF65-F5344CB8AC3E}">
        <p14:creationId xmlns:p14="http://schemas.microsoft.com/office/powerpoint/2010/main" val="330636420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Teutonic Knights invade Novgorod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Novgorod hired Alexander “</a:t>
            </a:r>
            <a:r>
              <a:rPr lang="en-US" dirty="0" err="1"/>
              <a:t>Nevskii</a:t>
            </a:r>
            <a:r>
              <a:rPr lang="en-US" dirty="0"/>
              <a:t>,” Grand Prince of Kiev &amp; Vladimir</a:t>
            </a:r>
          </a:p>
          <a:p>
            <a:pPr lvl="1"/>
            <a:r>
              <a:rPr lang="en-US" dirty="0"/>
              <a:t>Won the “Battle of the Ice” (1242)</a:t>
            </a:r>
          </a:p>
          <a:p>
            <a:pPr lvl="1"/>
            <a:r>
              <a:rPr lang="en-US" dirty="0"/>
              <a:t>Moved to Novgorod</a:t>
            </a:r>
          </a:p>
          <a:p>
            <a:pPr lvl="1"/>
            <a:r>
              <a:rPr lang="en-US" dirty="0"/>
              <a:t>Established new center of </a:t>
            </a:r>
            <a:r>
              <a:rPr lang="en-US" dirty="0" err="1"/>
              <a:t>Rus’</a:t>
            </a:r>
            <a:r>
              <a:rPr lang="en-US" dirty="0"/>
              <a:t> power </a:t>
            </a:r>
          </a:p>
          <a:p>
            <a:r>
              <a:rPr lang="en-US" dirty="0" err="1"/>
              <a:t>Rus’</a:t>
            </a:r>
            <a:r>
              <a:rPr lang="en-US" dirty="0"/>
              <a:t> power waned in Kiev</a:t>
            </a:r>
          </a:p>
          <a:p>
            <a:r>
              <a:rPr lang="en-US" dirty="0"/>
              <a:t>Mongols saw Kiev’s weakness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155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"/>
            <a:ext cx="6394435" cy="6844145"/>
          </a:xfrm>
        </p:spPr>
      </p:pic>
      <p:cxnSp>
        <p:nvCxnSpPr>
          <p:cNvPr id="5" name="Straight Arrow Connector 4"/>
          <p:cNvCxnSpPr/>
          <p:nvPr/>
        </p:nvCxnSpPr>
        <p:spPr>
          <a:xfrm flipV="1">
            <a:off x="3872345" y="5832764"/>
            <a:ext cx="912237" cy="644236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cxnSpLocks/>
          </p:cNvCxnSpPr>
          <p:nvPr/>
        </p:nvCxnSpPr>
        <p:spPr>
          <a:xfrm>
            <a:off x="4528437" y="4694959"/>
            <a:ext cx="44780" cy="57756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191000" y="5654813"/>
            <a:ext cx="457200" cy="6623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5334001" y="5832764"/>
            <a:ext cx="431222" cy="263236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705600" y="76200"/>
            <a:ext cx="2039648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Friendly Neighbors</a:t>
            </a:r>
            <a:r>
              <a:rPr lang="en-US" sz="3200" dirty="0"/>
              <a:t>  </a:t>
            </a:r>
          </a:p>
          <a:p>
            <a:r>
              <a:rPr lang="en-US" sz="3200" dirty="0"/>
              <a:t>Finland</a:t>
            </a:r>
          </a:p>
          <a:p>
            <a:r>
              <a:rPr lang="en-US" sz="3200" dirty="0"/>
              <a:t>Estonia </a:t>
            </a:r>
          </a:p>
          <a:p>
            <a:r>
              <a:rPr lang="en-US" sz="3200" dirty="0"/>
              <a:t>Latvia</a:t>
            </a:r>
          </a:p>
          <a:p>
            <a:r>
              <a:rPr lang="en-US" sz="3200" dirty="0"/>
              <a:t>Poland</a:t>
            </a:r>
          </a:p>
          <a:p>
            <a:r>
              <a:rPr lang="en-US" sz="3200" dirty="0"/>
              <a:t>Sweden</a:t>
            </a:r>
          </a:p>
          <a:p>
            <a:endParaRPr lang="en-US" sz="3200" dirty="0"/>
          </a:p>
          <a:p>
            <a:r>
              <a:rPr lang="en-US" sz="3200" dirty="0">
                <a:solidFill>
                  <a:srgbClr val="FF0000"/>
                </a:solidFill>
              </a:rPr>
              <a:t>Wary Neighbors</a:t>
            </a:r>
          </a:p>
          <a:p>
            <a:r>
              <a:rPr lang="en-US" sz="3200" dirty="0"/>
              <a:t>Russia </a:t>
            </a:r>
          </a:p>
          <a:p>
            <a:r>
              <a:rPr lang="en-US" sz="3200" dirty="0"/>
              <a:t>Kaliningrad</a:t>
            </a:r>
          </a:p>
          <a:p>
            <a:r>
              <a:rPr lang="en-US" sz="3200" dirty="0"/>
              <a:t>Belarus</a:t>
            </a:r>
          </a:p>
          <a:p>
            <a:endParaRPr lang="en-US" dirty="0"/>
          </a:p>
        </p:txBody>
      </p:sp>
      <p:cxnSp>
        <p:nvCxnSpPr>
          <p:cNvPr id="15" name="Straight Arrow Connector 14"/>
          <p:cNvCxnSpPr>
            <a:cxnSpLocks/>
          </p:cNvCxnSpPr>
          <p:nvPr/>
        </p:nvCxnSpPr>
        <p:spPr>
          <a:xfrm flipH="1">
            <a:off x="5320347" y="4645169"/>
            <a:ext cx="848226" cy="858261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/>
          </p:cNvCxnSpPr>
          <p:nvPr/>
        </p:nvCxnSpPr>
        <p:spPr>
          <a:xfrm flipH="1">
            <a:off x="4949912" y="3962400"/>
            <a:ext cx="199291" cy="131012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cxnSpLocks/>
          </p:cNvCxnSpPr>
          <p:nvPr/>
        </p:nvCxnSpPr>
        <p:spPr>
          <a:xfrm flipH="1">
            <a:off x="5233680" y="2428008"/>
            <a:ext cx="331470" cy="2910321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4019550" y="4876800"/>
            <a:ext cx="1530062" cy="1423554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Arrow Connector 35"/>
          <p:cNvCxnSpPr>
            <a:cxnSpLocks/>
          </p:cNvCxnSpPr>
          <p:nvPr/>
        </p:nvCxnSpPr>
        <p:spPr>
          <a:xfrm>
            <a:off x="3048000" y="3663547"/>
            <a:ext cx="1371600" cy="16747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421120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Mongol invasions from Sarai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676400"/>
            <a:ext cx="8382000" cy="3657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“Golden Horde” destroyed Kiev (1240)</a:t>
            </a:r>
          </a:p>
          <a:p>
            <a:pPr lvl="1"/>
            <a:r>
              <a:rPr lang="en-US" dirty="0"/>
              <a:t>The Khans demanded tribute </a:t>
            </a:r>
          </a:p>
          <a:p>
            <a:pPr lvl="1"/>
            <a:r>
              <a:rPr lang="en-US" dirty="0" err="1"/>
              <a:t>Kievan</a:t>
            </a:r>
            <a:r>
              <a:rPr lang="en-US" dirty="0"/>
              <a:t> </a:t>
            </a:r>
            <a:r>
              <a:rPr lang="en-US" dirty="0" err="1"/>
              <a:t>Rus’</a:t>
            </a:r>
            <a:r>
              <a:rPr lang="en-US" dirty="0"/>
              <a:t> Princes sought Lithuania’s aid </a:t>
            </a:r>
          </a:p>
          <a:p>
            <a:pPr lvl="1"/>
            <a:r>
              <a:rPr lang="en-US" dirty="0"/>
              <a:t>In return, </a:t>
            </a:r>
            <a:r>
              <a:rPr lang="en-US" dirty="0" err="1"/>
              <a:t>Rus’</a:t>
            </a:r>
            <a:r>
              <a:rPr lang="en-US" dirty="0"/>
              <a:t> Princes ceded </a:t>
            </a:r>
            <a:r>
              <a:rPr lang="en-US" dirty="0" err="1"/>
              <a:t>Polotsk</a:t>
            </a:r>
            <a:r>
              <a:rPr lang="en-US" dirty="0"/>
              <a:t> and Smolensk to Lithuania</a:t>
            </a:r>
          </a:p>
          <a:p>
            <a:r>
              <a:rPr lang="en-US" dirty="0"/>
              <a:t>Lithuania grew more powerful</a:t>
            </a:r>
          </a:p>
          <a:p>
            <a:r>
              <a:rPr lang="en-US" dirty="0"/>
              <a:t>Later on, Mongol power declined in Russia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4736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9" y="12879"/>
            <a:ext cx="9144000" cy="5943600"/>
          </a:xfrm>
        </p:spPr>
      </p:pic>
      <p:sp>
        <p:nvSpPr>
          <p:cNvPr id="2" name="TextBox 1"/>
          <p:cNvSpPr txBox="1"/>
          <p:nvPr/>
        </p:nvSpPr>
        <p:spPr>
          <a:xfrm>
            <a:off x="4627638" y="3127633"/>
            <a:ext cx="37338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Mongols attack </a:t>
            </a:r>
            <a:r>
              <a:rPr lang="en-US" dirty="0" err="1"/>
              <a:t>Rus’</a:t>
            </a:r>
            <a:r>
              <a:rPr lang="en-US" dirty="0"/>
              <a:t> from Sarai (1240)</a:t>
            </a: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 flipH="1" flipV="1">
            <a:off x="1981200" y="2590800"/>
            <a:ext cx="1752600" cy="1073666"/>
          </a:xfrm>
          <a:prstGeom prst="straightConnector1">
            <a:avLst/>
          </a:prstGeom>
          <a:ln w="50800">
            <a:solidFill>
              <a:schemeClr val="bg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28600" y="6076890"/>
            <a:ext cx="8798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Note: Lithuania is off this map</a:t>
            </a:r>
          </a:p>
        </p:txBody>
      </p:sp>
    </p:spTree>
    <p:extLst>
      <p:ext uri="{BB962C8B-B14F-4D97-AF65-F5344CB8AC3E}">
        <p14:creationId xmlns:p14="http://schemas.microsoft.com/office/powerpoint/2010/main" val="42089984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Lithuania gains </a:t>
            </a:r>
            <a:r>
              <a:rPr lang="en-US" dirty="0" err="1"/>
              <a:t>Rus’</a:t>
            </a:r>
            <a:r>
              <a:rPr lang="en-US" dirty="0"/>
              <a:t> lands (1240)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778" y="1600200"/>
            <a:ext cx="4113279" cy="5105400"/>
          </a:xfrm>
        </p:spPr>
      </p:pic>
      <p:sp>
        <p:nvSpPr>
          <p:cNvPr id="5" name="Oval 4"/>
          <p:cNvSpPr/>
          <p:nvPr/>
        </p:nvSpPr>
        <p:spPr>
          <a:xfrm>
            <a:off x="4191000" y="3962400"/>
            <a:ext cx="990600" cy="6858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2057400" y="3429000"/>
            <a:ext cx="1981200" cy="609600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81000" y="2819400"/>
            <a:ext cx="2057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/>
              <a:t>Polotsk</a:t>
            </a:r>
            <a:r>
              <a:rPr lang="en-US" sz="3000" dirty="0"/>
              <a:t>, Smolensk</a:t>
            </a:r>
          </a:p>
          <a:p>
            <a:endParaRPr lang="en-US" sz="3000" dirty="0"/>
          </a:p>
          <a:p>
            <a:endParaRPr lang="en-US" sz="3000" dirty="0"/>
          </a:p>
          <a:p>
            <a:r>
              <a:rPr lang="en-US" sz="3000" dirty="0"/>
              <a:t>Lithuania</a:t>
            </a:r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>
          <a:xfrm flipV="1">
            <a:off x="2209800" y="4419600"/>
            <a:ext cx="1752600" cy="457200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268566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Act 3:  “Growing Pains”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38" y="1595122"/>
            <a:ext cx="8545188" cy="495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86983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Grand Duke Gediminas (1316)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8229600" cy="4297363"/>
          </a:xfrm>
        </p:spPr>
        <p:txBody>
          <a:bodyPr>
            <a:normAutofit/>
          </a:bodyPr>
          <a:lstStyle/>
          <a:p>
            <a:r>
              <a:rPr lang="en-US" dirty="0"/>
              <a:t>New ruler, new dynasty (1316-1341)</a:t>
            </a:r>
          </a:p>
          <a:p>
            <a:pPr lvl="1"/>
            <a:r>
              <a:rPr lang="en-US" dirty="0"/>
              <a:t>Made strong trade alliances</a:t>
            </a:r>
          </a:p>
          <a:p>
            <a:pPr lvl="1"/>
            <a:r>
              <a:rPr lang="en-US" dirty="0"/>
              <a:t>Married his children to other rulers</a:t>
            </a:r>
          </a:p>
          <a:p>
            <a:pPr lvl="1"/>
            <a:r>
              <a:rPr lang="en-US" dirty="0"/>
              <a:t>Invited more Jews to Lithuania</a:t>
            </a:r>
          </a:p>
          <a:p>
            <a:pPr lvl="1"/>
            <a:r>
              <a:rPr lang="en-US" dirty="0"/>
              <a:t>Enforced freedom of religion</a:t>
            </a:r>
          </a:p>
          <a:p>
            <a:pPr lvl="1"/>
            <a:r>
              <a:rPr lang="en-US" dirty="0"/>
              <a:t>Gained more </a:t>
            </a:r>
            <a:r>
              <a:rPr lang="en-US" dirty="0" err="1"/>
              <a:t>Rus’</a:t>
            </a:r>
            <a:r>
              <a:rPr lang="en-US" dirty="0"/>
              <a:t> lands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581400"/>
            <a:ext cx="2133600" cy="291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062303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19100"/>
            <a:ext cx="3429000" cy="5257800"/>
          </a:xfrm>
        </p:spPr>
        <p:txBody>
          <a:bodyPr>
            <a:noAutofit/>
          </a:bodyPr>
          <a:lstStyle/>
          <a:p>
            <a:pPr algn="l"/>
            <a:r>
              <a:rPr lang="en-US" sz="3000" dirty="0"/>
              <a:t>Lands gained by Gediminas</a:t>
            </a:r>
            <a:br>
              <a:rPr lang="en-US" sz="3000" dirty="0"/>
            </a:br>
            <a:br>
              <a:rPr lang="en-US" sz="3000" dirty="0"/>
            </a:br>
            <a:r>
              <a:rPr lang="en-US" sz="3000" dirty="0"/>
              <a:t>Lands gained by his sons </a:t>
            </a:r>
            <a:r>
              <a:rPr lang="en-US" sz="3000" dirty="0" err="1"/>
              <a:t>Algirdas</a:t>
            </a:r>
            <a:r>
              <a:rPr lang="en-US" sz="3000" dirty="0"/>
              <a:t> and </a:t>
            </a:r>
            <a:r>
              <a:rPr lang="en-US" sz="3000" dirty="0" err="1"/>
              <a:t>Kestutis</a:t>
            </a:r>
            <a:br>
              <a:rPr lang="en-US" sz="3000" dirty="0"/>
            </a:br>
            <a:br>
              <a:rPr lang="en-US" sz="3000" dirty="0"/>
            </a:br>
            <a:r>
              <a:rPr lang="en-US" sz="3000" dirty="0"/>
              <a:t>Need allies? </a:t>
            </a:r>
            <a:r>
              <a:rPr lang="en-US" sz="2800" dirty="0"/>
              <a:t>“Go West, young man!”</a:t>
            </a:r>
            <a:br>
              <a:rPr lang="en-US" sz="2800" dirty="0"/>
            </a:br>
            <a:endParaRPr lang="en-US" sz="3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048" y="0"/>
            <a:ext cx="4800600" cy="6834187"/>
          </a:xfrm>
        </p:spPr>
      </p:pic>
      <p:cxnSp>
        <p:nvCxnSpPr>
          <p:cNvPr id="5" name="Straight Arrow Connector 4"/>
          <p:cNvCxnSpPr/>
          <p:nvPr/>
        </p:nvCxnSpPr>
        <p:spPr>
          <a:xfrm flipH="1">
            <a:off x="8161361" y="1549642"/>
            <a:ext cx="457200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cxnSpLocks/>
          </p:cNvCxnSpPr>
          <p:nvPr/>
        </p:nvCxnSpPr>
        <p:spPr>
          <a:xfrm>
            <a:off x="2889913" y="1549642"/>
            <a:ext cx="3457718" cy="1574558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cxnSpLocks/>
          </p:cNvCxnSpPr>
          <p:nvPr/>
        </p:nvCxnSpPr>
        <p:spPr>
          <a:xfrm>
            <a:off x="3505200" y="2895600"/>
            <a:ext cx="3200400" cy="1371600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41312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10600" cy="1143000"/>
          </a:xfrm>
        </p:spPr>
        <p:txBody>
          <a:bodyPr>
            <a:normAutofit/>
          </a:bodyPr>
          <a:lstStyle/>
          <a:p>
            <a:r>
              <a:rPr lang="en-US" dirty="0"/>
              <a:t>Marriage Alliance (1385)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421642"/>
            <a:ext cx="3315443" cy="5410200"/>
          </a:xfrm>
        </p:spPr>
      </p:pic>
      <p:sp>
        <p:nvSpPr>
          <p:cNvPr id="3" name="TextBox 2"/>
          <p:cNvSpPr txBox="1"/>
          <p:nvPr/>
        </p:nvSpPr>
        <p:spPr>
          <a:xfrm>
            <a:off x="381000" y="1752600"/>
            <a:ext cx="4876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Algirdas</a:t>
            </a:r>
            <a:r>
              <a:rPr lang="en-US" sz="3200" dirty="0"/>
              <a:t>’ son, Grand Duke </a:t>
            </a:r>
            <a:r>
              <a:rPr lang="en-US" sz="3200" dirty="0" err="1"/>
              <a:t>Jogaila</a:t>
            </a:r>
            <a:r>
              <a:rPr lang="en-US" sz="3200" dirty="0"/>
              <a:t> (pagan, age 26) proposed marriage to Polish Queen Jadwiga (Catholic, age 11, last of the </a:t>
            </a:r>
            <a:r>
              <a:rPr lang="en-US" sz="3200" dirty="0" err="1"/>
              <a:t>Piast</a:t>
            </a:r>
            <a:r>
              <a:rPr lang="en-US" sz="3200" dirty="0"/>
              <a:t> dynasty)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4111279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The Marriage Contract (1385)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305800" cy="4525963"/>
          </a:xfrm>
        </p:spPr>
        <p:txBody>
          <a:bodyPr>
            <a:normAutofit/>
          </a:bodyPr>
          <a:lstStyle/>
          <a:p>
            <a:r>
              <a:rPr lang="en-US" dirty="0" err="1"/>
              <a:t>Jogaila</a:t>
            </a:r>
            <a:r>
              <a:rPr lang="en-US" dirty="0"/>
              <a:t> was baptized </a:t>
            </a:r>
            <a:r>
              <a:rPr lang="en-US" dirty="0" err="1"/>
              <a:t>Władysław</a:t>
            </a:r>
            <a:r>
              <a:rPr lang="en-US" dirty="0"/>
              <a:t> </a:t>
            </a:r>
            <a:r>
              <a:rPr lang="en-US" dirty="0" err="1"/>
              <a:t>Jagiełło</a:t>
            </a:r>
            <a:endParaRPr lang="en-US" dirty="0"/>
          </a:p>
          <a:p>
            <a:pPr lvl="1"/>
            <a:r>
              <a:rPr lang="en-US" dirty="0"/>
              <a:t>Crowned King of Poland by the Pope</a:t>
            </a:r>
          </a:p>
          <a:p>
            <a:pPr lvl="1"/>
            <a:r>
              <a:rPr lang="en-US" dirty="0"/>
              <a:t>Tried to convert the Lithuanians</a:t>
            </a:r>
          </a:p>
          <a:p>
            <a:pPr lvl="1"/>
            <a:r>
              <a:rPr lang="en-US" dirty="0"/>
              <a:t>Left his throne in Vilnius</a:t>
            </a:r>
          </a:p>
          <a:p>
            <a:pPr lvl="1"/>
            <a:r>
              <a:rPr lang="en-US" dirty="0">
                <a:solidFill>
                  <a:schemeClr val="tx1">
                    <a:lumMod val="95000"/>
                  </a:schemeClr>
                </a:solidFill>
              </a:rPr>
              <a:t>Moved to Krakow to co-rule with Jadwiga</a:t>
            </a:r>
          </a:p>
          <a:p>
            <a:r>
              <a:rPr lang="en-US" dirty="0"/>
              <a:t>Separate countries, 2 separate armies</a:t>
            </a:r>
          </a:p>
          <a:p>
            <a:r>
              <a:rPr lang="en-US" dirty="0"/>
              <a:t>Dukes envied Polish nobles (</a:t>
            </a:r>
            <a:r>
              <a:rPr lang="en-US" dirty="0" err="1"/>
              <a:t>Polonization</a:t>
            </a:r>
            <a:r>
              <a:rPr lang="en-US" dirty="0"/>
              <a:t>)</a:t>
            </a:r>
          </a:p>
          <a:p>
            <a:endParaRPr lang="en-US" dirty="0">
              <a:solidFill>
                <a:schemeClr val="tx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25800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Lithuania &amp; Poland in 1387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417638"/>
            <a:ext cx="4953000" cy="5157669"/>
          </a:xfrm>
        </p:spPr>
      </p:pic>
      <p:cxnSp>
        <p:nvCxnSpPr>
          <p:cNvPr id="6" name="Straight Arrow Connector 5"/>
          <p:cNvCxnSpPr/>
          <p:nvPr/>
        </p:nvCxnSpPr>
        <p:spPr>
          <a:xfrm flipH="1">
            <a:off x="4267200" y="1852684"/>
            <a:ext cx="3124200" cy="1143000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11955" y="1560296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Vilnius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143000" y="3266741"/>
            <a:ext cx="1676400" cy="543259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90500" y="2189523"/>
            <a:ext cx="160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Krakow (Capitol)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11955" y="4250042"/>
            <a:ext cx="8799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Kiev</a:t>
            </a: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 flipH="1" flipV="1">
            <a:off x="5029200" y="4419600"/>
            <a:ext cx="2286000" cy="76202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544524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House Divided…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0"/>
            <a:ext cx="7620000" cy="4525963"/>
          </a:xfrm>
        </p:spPr>
        <p:txBody>
          <a:bodyPr>
            <a:normAutofit/>
          </a:bodyPr>
          <a:lstStyle/>
          <a:p>
            <a:r>
              <a:rPr lang="en-US" dirty="0"/>
              <a:t>Queen Jadwiga died in childbirth (1399)</a:t>
            </a:r>
          </a:p>
          <a:p>
            <a:r>
              <a:rPr lang="en-US" dirty="0"/>
              <a:t>King </a:t>
            </a:r>
            <a:r>
              <a:rPr lang="en-US" dirty="0" err="1"/>
              <a:t>Jogaila</a:t>
            </a:r>
            <a:r>
              <a:rPr lang="en-US" dirty="0"/>
              <a:t> remarried much later, stayed in Poland, founded </a:t>
            </a:r>
            <a:r>
              <a:rPr lang="en-US" dirty="0" err="1"/>
              <a:t>Jagiełłonian</a:t>
            </a:r>
            <a:r>
              <a:rPr lang="en-US" dirty="0"/>
              <a:t> dynasty</a:t>
            </a:r>
          </a:p>
          <a:p>
            <a:r>
              <a:rPr lang="en-US" dirty="0"/>
              <a:t>Duke </a:t>
            </a:r>
            <a:r>
              <a:rPr lang="en-US" dirty="0" err="1"/>
              <a:t>Vytautas</a:t>
            </a:r>
            <a:r>
              <a:rPr lang="en-US" dirty="0"/>
              <a:t> of </a:t>
            </a:r>
            <a:r>
              <a:rPr lang="en-US" dirty="0" err="1"/>
              <a:t>Trakai</a:t>
            </a:r>
            <a:r>
              <a:rPr lang="en-US" dirty="0"/>
              <a:t> (his cousin) was elected Grand Duke of Lithuania, equal in power &amp; prestige to King </a:t>
            </a:r>
            <a:r>
              <a:rPr lang="en-US" dirty="0" err="1"/>
              <a:t>Jogaila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326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5"/>
            <a:ext cx="6394435" cy="6844145"/>
          </a:xfrm>
        </p:spPr>
      </p:pic>
      <p:sp>
        <p:nvSpPr>
          <p:cNvPr id="2" name="TextBox 1"/>
          <p:cNvSpPr txBox="1"/>
          <p:nvPr/>
        </p:nvSpPr>
        <p:spPr>
          <a:xfrm>
            <a:off x="6477000" y="2826127"/>
            <a:ext cx="23622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Belarus: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Fortified border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Unsafe nuclear power plant</a:t>
            </a:r>
          </a:p>
          <a:p>
            <a:endParaRPr lang="en-US" sz="3200" dirty="0"/>
          </a:p>
        </p:txBody>
      </p:sp>
      <p:sp>
        <p:nvSpPr>
          <p:cNvPr id="3" name="Oval 2"/>
          <p:cNvSpPr/>
          <p:nvPr/>
        </p:nvSpPr>
        <p:spPr>
          <a:xfrm>
            <a:off x="4648200" y="5257800"/>
            <a:ext cx="1568356" cy="12192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334000" y="5867400"/>
            <a:ext cx="457200" cy="228600"/>
          </a:xfrm>
          <a:prstGeom prst="straightConnector1">
            <a:avLst/>
          </a:prstGeom>
          <a:ln w="3810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574383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“Game of Thrones”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5029200"/>
            <a:ext cx="7772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“Ten dervishes can sleep on one rug, but two kings cannot be accommodated in an entire kingdom.”  </a:t>
            </a:r>
          </a:p>
          <a:p>
            <a:r>
              <a:rPr lang="en-US" sz="2800" dirty="0"/>
              <a:t>(Persian proverb)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417638"/>
            <a:ext cx="5341140" cy="3560761"/>
          </a:xfrm>
        </p:spPr>
      </p:pic>
    </p:spTree>
    <p:extLst>
      <p:ext uri="{BB962C8B-B14F-4D97-AF65-F5344CB8AC3E}">
        <p14:creationId xmlns:p14="http://schemas.microsoft.com/office/powerpoint/2010/main" val="216279210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dirty="0" err="1"/>
              <a:t>Vytautis</a:t>
            </a:r>
            <a:r>
              <a:rPr lang="en-US" dirty="0"/>
              <a:t> “The Great” (1392-1430)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0"/>
            <a:ext cx="3613135" cy="5101603"/>
          </a:xfrm>
        </p:spPr>
      </p:pic>
      <p:sp>
        <p:nvSpPr>
          <p:cNvPr id="3" name="TextBox 2"/>
          <p:cNvSpPr txBox="1"/>
          <p:nvPr/>
        </p:nvSpPr>
        <p:spPr>
          <a:xfrm>
            <a:off x="4724400" y="1524000"/>
            <a:ext cx="42672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Defeated the Teutonic Knights (Battle of </a:t>
            </a:r>
            <a:r>
              <a:rPr lang="en-US" sz="3000" dirty="0" err="1"/>
              <a:t>Grunwald</a:t>
            </a:r>
            <a:r>
              <a:rPr lang="en-US" sz="3000" dirty="0"/>
              <a:t>, 1410)</a:t>
            </a:r>
          </a:p>
          <a:p>
            <a:endParaRPr lang="en-US" sz="3000" dirty="0"/>
          </a:p>
          <a:p>
            <a:r>
              <a:rPr lang="en-US" sz="3000" dirty="0"/>
              <a:t>Became a national hero!</a:t>
            </a:r>
          </a:p>
          <a:p>
            <a:endParaRPr lang="en-US" sz="3000" dirty="0"/>
          </a:p>
          <a:p>
            <a:r>
              <a:rPr lang="en-US" sz="3000" dirty="0"/>
              <a:t>Died childless in 1430, so his lands &amp; power reverted to </a:t>
            </a:r>
            <a:r>
              <a:rPr lang="en-US" sz="3000" dirty="0" err="1"/>
              <a:t>Jogaila’s</a:t>
            </a:r>
            <a:r>
              <a:rPr lang="en-US" sz="3000" dirty="0"/>
              <a:t> heirs</a:t>
            </a:r>
          </a:p>
        </p:txBody>
      </p:sp>
    </p:spTree>
    <p:extLst>
      <p:ext uri="{BB962C8B-B14F-4D97-AF65-F5344CB8AC3E}">
        <p14:creationId xmlns:p14="http://schemas.microsoft.com/office/powerpoint/2010/main" val="16333899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Vytautis</a:t>
            </a:r>
            <a:r>
              <a:rPr lang="en-US" dirty="0"/>
              <a:t>’ Castle at </a:t>
            </a:r>
            <a:r>
              <a:rPr lang="en-US" dirty="0" err="1"/>
              <a:t>Trakai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92238"/>
            <a:ext cx="4283603" cy="2570162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733800"/>
            <a:ext cx="4114799" cy="280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0564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143000"/>
            <a:ext cx="3352800" cy="5105400"/>
          </a:xfrm>
        </p:spPr>
        <p:txBody>
          <a:bodyPr>
            <a:noAutofit/>
          </a:bodyPr>
          <a:lstStyle/>
          <a:p>
            <a:pPr algn="l"/>
            <a:r>
              <a:rPr lang="en-US" sz="3200" dirty="0" err="1"/>
              <a:t>Vytautas</a:t>
            </a:r>
            <a:r>
              <a:rPr lang="en-US" sz="3200" dirty="0"/>
              <a:t> expanded Lithuania from the Baltic Sea to the Black Sea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Too big to govern!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048" y="0"/>
            <a:ext cx="4800600" cy="6834187"/>
          </a:xfrm>
        </p:spPr>
      </p:pic>
      <p:cxnSp>
        <p:nvCxnSpPr>
          <p:cNvPr id="5" name="Straight Arrow Connector 4"/>
          <p:cNvCxnSpPr>
            <a:cxnSpLocks/>
          </p:cNvCxnSpPr>
          <p:nvPr/>
        </p:nvCxnSpPr>
        <p:spPr>
          <a:xfrm>
            <a:off x="3352800" y="3810000"/>
            <a:ext cx="3810000" cy="1524000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985957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Livonia declined; Moscow grew strong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77200" cy="4525963"/>
          </a:xfrm>
        </p:spPr>
        <p:txBody>
          <a:bodyPr>
            <a:normAutofit/>
          </a:bodyPr>
          <a:lstStyle/>
          <a:p>
            <a:r>
              <a:rPr lang="en-US" dirty="0"/>
              <a:t>Teutonic Knights – strong armies, weak rulers</a:t>
            </a:r>
          </a:p>
          <a:p>
            <a:r>
              <a:rPr lang="en-US" dirty="0"/>
              <a:t>Semi-independent Hanseatic League cities carried on prosperous Baltic trade</a:t>
            </a:r>
          </a:p>
          <a:p>
            <a:r>
              <a:rPr lang="en-US" dirty="0"/>
              <a:t>Protestant Reformation -&gt; political chaos!</a:t>
            </a:r>
          </a:p>
          <a:p>
            <a:r>
              <a:rPr lang="en-US" dirty="0"/>
              <a:t>Livonia ruled by Russia, Poland, Sweden</a:t>
            </a:r>
          </a:p>
          <a:p>
            <a:r>
              <a:rPr lang="en-US" dirty="0"/>
              <a:t>Peter The Great conquered Livonia (1710)</a:t>
            </a:r>
          </a:p>
          <a:p>
            <a:r>
              <a:rPr lang="en-US" dirty="0"/>
              <a:t>Occupied by Russia until 1918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54918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Act 4:  “Jockeying for power”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1561375"/>
            <a:ext cx="6955050" cy="43412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97000" y="6019800"/>
            <a:ext cx="6404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St. Basil’s Church in Red Square</a:t>
            </a:r>
          </a:p>
        </p:txBody>
      </p:sp>
    </p:spTree>
    <p:extLst>
      <p:ext uri="{BB962C8B-B14F-4D97-AF65-F5344CB8AC3E}">
        <p14:creationId xmlns:p14="http://schemas.microsoft.com/office/powerpoint/2010/main" val="62345869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/>
              <a:t>Moscow &amp; Lithuania ~1462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04" y="1065368"/>
            <a:ext cx="6834196" cy="5702938"/>
          </a:xfrm>
        </p:spPr>
      </p:pic>
      <p:sp>
        <p:nvSpPr>
          <p:cNvPr id="5" name="TextBox 4"/>
          <p:cNvSpPr txBox="1"/>
          <p:nvPr/>
        </p:nvSpPr>
        <p:spPr>
          <a:xfrm>
            <a:off x="1158218" y="3999170"/>
            <a:ext cx="1104918" cy="369332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Novgorod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31451" y="5535597"/>
            <a:ext cx="975332" cy="369332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Moscow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24316" y="4708056"/>
            <a:ext cx="971741" cy="369332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Vladimir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47800" y="6324600"/>
            <a:ext cx="1080745" cy="369332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Smolensk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46412" y="4922500"/>
            <a:ext cx="1295399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Annexed by Lithuania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91719" y="4183836"/>
            <a:ext cx="584006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/>
              <a:t>Tver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667000" y="4553168"/>
            <a:ext cx="7109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Pskov</a:t>
            </a:r>
          </a:p>
        </p:txBody>
      </p:sp>
    </p:spTree>
    <p:extLst>
      <p:ext uri="{BB962C8B-B14F-4D97-AF65-F5344CB8AC3E}">
        <p14:creationId xmlns:p14="http://schemas.microsoft.com/office/powerpoint/2010/main" val="207732364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The Muscovites  (1462-1696)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305800" cy="4373563"/>
          </a:xfrm>
        </p:spPr>
        <p:txBody>
          <a:bodyPr>
            <a:normAutofit/>
          </a:bodyPr>
          <a:lstStyle/>
          <a:p>
            <a:r>
              <a:rPr lang="en-US" dirty="0"/>
              <a:t>Fall of Constantinople  (1453)</a:t>
            </a:r>
          </a:p>
          <a:p>
            <a:r>
              <a:rPr lang="en-US" dirty="0"/>
              <a:t>Grand Prince Ivan III of Moscow (1440-1505)</a:t>
            </a:r>
          </a:p>
          <a:p>
            <a:pPr lvl="1"/>
            <a:r>
              <a:rPr lang="en-US" dirty="0"/>
              <a:t>Annexed </a:t>
            </a:r>
            <a:r>
              <a:rPr lang="en-US" dirty="0" err="1"/>
              <a:t>Tver</a:t>
            </a:r>
            <a:r>
              <a:rPr lang="en-US" dirty="0"/>
              <a:t>, “Gathered Russian Lands”</a:t>
            </a:r>
          </a:p>
          <a:p>
            <a:pPr lvl="1"/>
            <a:r>
              <a:rPr lang="en-US" dirty="0"/>
              <a:t>Married Byzantine Princess Zoe (Sophia) in 1472 gained her title and privileges </a:t>
            </a:r>
          </a:p>
          <a:p>
            <a:pPr lvl="1"/>
            <a:r>
              <a:rPr lang="en-US" dirty="0"/>
              <a:t>Declared himself Tsar (Russian for “Caesar”)</a:t>
            </a:r>
          </a:p>
          <a:p>
            <a:pPr lvl="1"/>
            <a:r>
              <a:rPr lang="en-US" dirty="0"/>
              <a:t> Freed Moscow from the Mongols (1480)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77958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Tsar Ivan IV “The Terrible”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4846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Tsar Ivan IV subjugated Novgorod, moved </a:t>
            </a:r>
            <a:r>
              <a:rPr lang="en-US" dirty="0" err="1"/>
              <a:t>Ruriks</a:t>
            </a:r>
            <a:r>
              <a:rPr lang="en-US" dirty="0"/>
              <a:t> out, moved Muscovites in (1570s)</a:t>
            </a:r>
          </a:p>
          <a:p>
            <a:r>
              <a:rPr lang="en-US" dirty="0"/>
              <a:t>Moscow gained wealth &amp; a strong army</a:t>
            </a:r>
          </a:p>
          <a:p>
            <a:r>
              <a:rPr lang="en-US" dirty="0"/>
              <a:t>Wanted Lithuanian-controlled </a:t>
            </a:r>
            <a:r>
              <a:rPr lang="en-US" dirty="0" err="1"/>
              <a:t>Rus’</a:t>
            </a:r>
            <a:r>
              <a:rPr lang="en-US" dirty="0"/>
              <a:t> lands</a:t>
            </a:r>
          </a:p>
          <a:p>
            <a:r>
              <a:rPr lang="en-US" dirty="0"/>
              <a:t>Lithuania needed an ally</a:t>
            </a:r>
          </a:p>
          <a:p>
            <a:r>
              <a:rPr lang="en-US" dirty="0"/>
              <a:t>Looked west…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805" y="4038600"/>
            <a:ext cx="2351139" cy="23511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38600" y="5824074"/>
            <a:ext cx="1418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Tsar Ivan IV, 1533-1584</a:t>
            </a:r>
          </a:p>
        </p:txBody>
      </p:sp>
    </p:spTree>
    <p:extLst>
      <p:ext uri="{BB962C8B-B14F-4D97-AF65-F5344CB8AC3E}">
        <p14:creationId xmlns:p14="http://schemas.microsoft.com/office/powerpoint/2010/main" val="112544648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>
            <a:normAutofit/>
          </a:bodyPr>
          <a:lstStyle/>
          <a:p>
            <a:r>
              <a:rPr lang="en-US" dirty="0"/>
              <a:t>Lithuanian-Italian Alliance (1518)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326" y="1828801"/>
            <a:ext cx="4396448" cy="4114800"/>
          </a:xfrm>
        </p:spPr>
      </p:pic>
      <p:sp>
        <p:nvSpPr>
          <p:cNvPr id="3" name="TextBox 2"/>
          <p:cNvSpPr txBox="1"/>
          <p:nvPr/>
        </p:nvSpPr>
        <p:spPr>
          <a:xfrm>
            <a:off x="304800" y="1676400"/>
            <a:ext cx="37338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King Sigismund I “The Old” married Bona Sforza, niece of Holy Roman Emperor Maximilian I</a:t>
            </a:r>
          </a:p>
          <a:p>
            <a:endParaRPr lang="en-US" sz="3200" dirty="0"/>
          </a:p>
          <a:p>
            <a:r>
              <a:rPr lang="en-US" sz="3200" dirty="0"/>
              <a:t>A rebellious son and 3 daughters…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95800" y="6119474"/>
            <a:ext cx="4495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Church of </a:t>
            </a:r>
            <a:r>
              <a:rPr lang="en-US" sz="2400" dirty="0" err="1"/>
              <a:t>Sts</a:t>
            </a:r>
            <a:r>
              <a:rPr lang="en-US" sz="2400" dirty="0"/>
              <a:t>. Peter &amp; Paul, Vilnius</a:t>
            </a:r>
          </a:p>
        </p:txBody>
      </p:sp>
    </p:spTree>
    <p:extLst>
      <p:ext uri="{BB962C8B-B14F-4D97-AF65-F5344CB8AC3E}">
        <p14:creationId xmlns:p14="http://schemas.microsoft.com/office/powerpoint/2010/main" val="3704604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" y="13855"/>
            <a:ext cx="6394435" cy="6844145"/>
          </a:xfrm>
        </p:spPr>
      </p:pic>
      <p:sp>
        <p:nvSpPr>
          <p:cNvPr id="48" name="TextBox 47"/>
          <p:cNvSpPr txBox="1"/>
          <p:nvPr/>
        </p:nvSpPr>
        <p:spPr>
          <a:xfrm>
            <a:off x="6553200" y="2842736"/>
            <a:ext cx="2362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Kaliningrad: </a:t>
            </a:r>
            <a:r>
              <a:rPr lang="en-US" sz="3200" dirty="0"/>
              <a:t>Russian access to its Baltic Fleet </a:t>
            </a:r>
          </a:p>
        </p:txBody>
      </p:sp>
      <p:cxnSp>
        <p:nvCxnSpPr>
          <p:cNvPr id="5" name="Straight Arrow Connector 4"/>
          <p:cNvCxnSpPr>
            <a:cxnSpLocks/>
          </p:cNvCxnSpPr>
          <p:nvPr/>
        </p:nvCxnSpPr>
        <p:spPr>
          <a:xfrm flipH="1">
            <a:off x="4114803" y="4724400"/>
            <a:ext cx="2314268" cy="97438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02905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96900"/>
            <a:ext cx="9144000" cy="1143000"/>
          </a:xfrm>
        </p:spPr>
        <p:txBody>
          <a:bodyPr/>
          <a:lstStyle/>
          <a:p>
            <a:r>
              <a:rPr lang="en-US" dirty="0"/>
              <a:t>“I read it in the tabloids…”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39900"/>
            <a:ext cx="8610600" cy="4572000"/>
          </a:xfrm>
        </p:spPr>
        <p:txBody>
          <a:bodyPr>
            <a:normAutofit/>
          </a:bodyPr>
          <a:lstStyle/>
          <a:p>
            <a:r>
              <a:rPr lang="en-US" dirty="0"/>
              <a:t>Crown Prince Sigismund II – </a:t>
            </a:r>
          </a:p>
          <a:p>
            <a:pPr lvl="1"/>
            <a:r>
              <a:rPr lang="en-US" dirty="0"/>
              <a:t>Scandalous affair with </a:t>
            </a:r>
            <a:r>
              <a:rPr lang="en-US" dirty="0" err="1"/>
              <a:t>Barbora</a:t>
            </a:r>
            <a:r>
              <a:rPr lang="en-US" dirty="0"/>
              <a:t> </a:t>
            </a:r>
            <a:r>
              <a:rPr lang="en-US" dirty="0" err="1"/>
              <a:t>Radziwiłł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Her brother arranged  the secret marriage (1547) </a:t>
            </a:r>
          </a:p>
          <a:p>
            <a:pPr lvl="1"/>
            <a:r>
              <a:rPr lang="en-US" dirty="0"/>
              <a:t>King Sigismund “The Old” died (1548)</a:t>
            </a:r>
          </a:p>
          <a:p>
            <a:pPr lvl="1"/>
            <a:r>
              <a:rPr lang="en-US" dirty="0"/>
              <a:t>Sigismund II crowned king, legalized his marriage </a:t>
            </a:r>
          </a:p>
          <a:p>
            <a:pPr lvl="1"/>
            <a:r>
              <a:rPr lang="en-US" dirty="0" err="1"/>
              <a:t>Barbora</a:t>
            </a:r>
            <a:r>
              <a:rPr lang="en-US" dirty="0"/>
              <a:t> died 5 months later (no heir to throne)</a:t>
            </a:r>
          </a:p>
          <a:p>
            <a:r>
              <a:rPr lang="en-US" dirty="0"/>
              <a:t>Tsar Ivan IV saw his chance for a “land grab.”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1285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Game of Thrones?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122" y="1600200"/>
            <a:ext cx="6679756" cy="4525963"/>
          </a:xfrm>
        </p:spPr>
      </p:pic>
    </p:spTree>
    <p:extLst>
      <p:ext uri="{BB962C8B-B14F-4D97-AF65-F5344CB8AC3E}">
        <p14:creationId xmlns:p14="http://schemas.microsoft.com/office/powerpoint/2010/main" val="170776346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486" y="446147"/>
            <a:ext cx="8712200" cy="838200"/>
          </a:xfrm>
        </p:spPr>
        <p:txBody>
          <a:bodyPr>
            <a:normAutofit/>
          </a:bodyPr>
          <a:lstStyle/>
          <a:p>
            <a:r>
              <a:rPr lang="en-US" dirty="0"/>
              <a:t>Treaty of Lublin (1569)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582890"/>
            <a:ext cx="6934200" cy="4983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Tsar Ivan IV forced King Sigismund II to sign a treaty creating Polish-Lithuanian Commonwealth (2 nations, 1 king)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752850"/>
            <a:ext cx="2819400" cy="21145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752850"/>
            <a:ext cx="2819400" cy="21145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7800" y="6165943"/>
            <a:ext cx="632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Coin from King Sigismund II’s realm</a:t>
            </a:r>
          </a:p>
        </p:txBody>
      </p:sp>
    </p:spTree>
    <p:extLst>
      <p:ext uri="{BB962C8B-B14F-4D97-AF65-F5344CB8AC3E}">
        <p14:creationId xmlns:p14="http://schemas.microsoft.com/office/powerpoint/2010/main" val="385026143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End of </a:t>
            </a:r>
            <a:r>
              <a:rPr lang="en-US" dirty="0" err="1"/>
              <a:t>Jagiellonian</a:t>
            </a:r>
            <a:r>
              <a:rPr lang="en-US" dirty="0"/>
              <a:t> Dynasty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752600"/>
            <a:ext cx="8077200" cy="4525963"/>
          </a:xfrm>
        </p:spPr>
        <p:txBody>
          <a:bodyPr>
            <a:normAutofit/>
          </a:bodyPr>
          <a:lstStyle/>
          <a:p>
            <a:r>
              <a:rPr lang="en-US" dirty="0"/>
              <a:t>King Sigismund Augustus II died (1572)</a:t>
            </a:r>
          </a:p>
          <a:p>
            <a:r>
              <a:rPr lang="en-US" dirty="0"/>
              <a:t>Bona moved back to Italy, poisoned &amp; died.</a:t>
            </a:r>
          </a:p>
          <a:p>
            <a:pPr lvl="1"/>
            <a:r>
              <a:rPr lang="en-US" dirty="0"/>
              <a:t>Her daughter Anna -&gt; Queen of Poland (no kids)</a:t>
            </a:r>
          </a:p>
          <a:p>
            <a:pPr lvl="1"/>
            <a:r>
              <a:rPr lang="en-US" dirty="0"/>
              <a:t>Her daughter Isabella -&gt; Queen of Hungary</a:t>
            </a:r>
          </a:p>
          <a:p>
            <a:pPr lvl="1"/>
            <a:r>
              <a:rPr lang="en-US" dirty="0"/>
              <a:t>Her daughter Catherine -&gt; Queen of Sweden</a:t>
            </a:r>
          </a:p>
          <a:p>
            <a:pPr lvl="1"/>
            <a:r>
              <a:rPr lang="en-US" dirty="0"/>
              <a:t>No clear Polish-Lithuanian succession…</a:t>
            </a:r>
          </a:p>
        </p:txBody>
      </p:sp>
    </p:spTree>
    <p:extLst>
      <p:ext uri="{BB962C8B-B14F-4D97-AF65-F5344CB8AC3E}">
        <p14:creationId xmlns:p14="http://schemas.microsoft.com/office/powerpoint/2010/main" val="108701007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Dividing the Spoils…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371600"/>
            <a:ext cx="8458200" cy="4525963"/>
          </a:xfrm>
        </p:spPr>
        <p:txBody>
          <a:bodyPr>
            <a:normAutofit/>
          </a:bodyPr>
          <a:lstStyle/>
          <a:p>
            <a:r>
              <a:rPr lang="en-US" dirty="0"/>
              <a:t>West: </a:t>
            </a:r>
          </a:p>
          <a:p>
            <a:pPr lvl="1"/>
            <a:r>
              <a:rPr lang="en-US" dirty="0"/>
              <a:t>Polish Dukes elected European royals as kings</a:t>
            </a:r>
          </a:p>
          <a:p>
            <a:pPr lvl="1"/>
            <a:r>
              <a:rPr lang="en-US" dirty="0"/>
              <a:t>European royals meddled in Polish politics</a:t>
            </a:r>
          </a:p>
          <a:p>
            <a:r>
              <a:rPr lang="en-US" dirty="0"/>
              <a:t>East:</a:t>
            </a:r>
          </a:p>
          <a:p>
            <a:pPr lvl="1"/>
            <a:r>
              <a:rPr lang="en-US" dirty="0"/>
              <a:t>Ivan IV “The Terrible” died, Rurik dynasty ended</a:t>
            </a:r>
          </a:p>
          <a:p>
            <a:pPr lvl="1"/>
            <a:r>
              <a:rPr lang="en-US" dirty="0"/>
              <a:t>Michael Romanov elected Tsar (1613)</a:t>
            </a:r>
          </a:p>
          <a:p>
            <a:r>
              <a:rPr lang="en-US" dirty="0"/>
              <a:t>Lithuania was caught in the middle!</a:t>
            </a:r>
          </a:p>
          <a:p>
            <a:r>
              <a:rPr lang="en-US" dirty="0"/>
              <a:t>Borders kept shifting…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256603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Act 5: Lithuania “on &amp; off the map”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57" y="1417637"/>
            <a:ext cx="7596343" cy="42942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9457" y="5867400"/>
            <a:ext cx="8029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Union of Lublin image from Rightbankwarsaw.com</a:t>
            </a:r>
          </a:p>
        </p:txBody>
      </p:sp>
    </p:spTree>
    <p:extLst>
      <p:ext uri="{BB962C8B-B14F-4D97-AF65-F5344CB8AC3E}">
        <p14:creationId xmlns:p14="http://schemas.microsoft.com/office/powerpoint/2010/main" val="140506974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534400" cy="1143000"/>
          </a:xfrm>
        </p:spPr>
        <p:txBody>
          <a:bodyPr/>
          <a:lstStyle/>
          <a:p>
            <a:r>
              <a:rPr lang="en-US" dirty="0"/>
              <a:t>Bigger Empires – Better Maps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1"/>
            <a:ext cx="8382000" cy="4114800"/>
          </a:xfrm>
        </p:spPr>
        <p:txBody>
          <a:bodyPr>
            <a:normAutofit/>
          </a:bodyPr>
          <a:lstStyle/>
          <a:p>
            <a:r>
              <a:rPr lang="en-US" dirty="0"/>
              <a:t>Bernard </a:t>
            </a:r>
            <a:r>
              <a:rPr lang="en-US" dirty="0" err="1"/>
              <a:t>Wapowski</a:t>
            </a:r>
            <a:r>
              <a:rPr lang="en-US" dirty="0"/>
              <a:t> (1450-1535) – close friend of Copernicus, first map of Poland-Lithuania</a:t>
            </a:r>
          </a:p>
          <a:p>
            <a:r>
              <a:rPr lang="en-US" dirty="0"/>
              <a:t>Lithuanian King Stephen </a:t>
            </a:r>
            <a:r>
              <a:rPr lang="en-US" dirty="0" err="1"/>
              <a:t>Batory</a:t>
            </a:r>
            <a:r>
              <a:rPr lang="en-US" dirty="0"/>
              <a:t> (Anna’s husband) founded Vilnius University (1579)</a:t>
            </a:r>
          </a:p>
          <a:p>
            <a:r>
              <a:rPr lang="en-US" dirty="0"/>
              <a:t>Geography and cartography were taught there</a:t>
            </a:r>
          </a:p>
          <a:p>
            <a:r>
              <a:rPr lang="en-US" dirty="0"/>
              <a:t>Attracted European cartographers</a:t>
            </a:r>
          </a:p>
          <a:p>
            <a:r>
              <a:rPr lang="en-US" dirty="0"/>
              <a:t>Vilnius shown on historic maps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492974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03200"/>
            <a:ext cx="8534400" cy="1143000"/>
          </a:xfrm>
        </p:spPr>
        <p:txBody>
          <a:bodyPr>
            <a:normAutofit/>
          </a:bodyPr>
          <a:lstStyle/>
          <a:p>
            <a:r>
              <a:rPr lang="en-US" dirty="0" err="1"/>
              <a:t>Wapowski</a:t>
            </a:r>
            <a:r>
              <a:rPr lang="en-US" dirty="0"/>
              <a:t> – Poland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" y="5715000"/>
            <a:ext cx="7556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1528 woodcut attributed to Bernard </a:t>
            </a:r>
            <a:r>
              <a:rPr lang="en-US" sz="2000" dirty="0" err="1"/>
              <a:t>Wapowski</a:t>
            </a:r>
            <a:r>
              <a:rPr lang="en-US" sz="2000" dirty="0"/>
              <a:t> (1450-1535) </a:t>
            </a:r>
          </a:p>
          <a:p>
            <a:pPr algn="ctr"/>
            <a:r>
              <a:rPr lang="en-US" sz="2000" dirty="0"/>
              <a:t>in the archives of King Sigismund Augustus 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309423"/>
            <a:ext cx="5334000" cy="4259791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04800" y="3276600"/>
            <a:ext cx="12939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Vilnius</a:t>
            </a:r>
          </a:p>
        </p:txBody>
      </p:sp>
      <p:cxnSp>
        <p:nvCxnSpPr>
          <p:cNvPr id="8" name="Straight Arrow Connector 7"/>
          <p:cNvCxnSpPr>
            <a:cxnSpLocks/>
            <a:stCxn id="6" idx="3"/>
          </p:cNvCxnSpPr>
          <p:nvPr/>
        </p:nvCxnSpPr>
        <p:spPr>
          <a:xfrm flipV="1">
            <a:off x="1598744" y="2452424"/>
            <a:ext cx="2439856" cy="1116564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4064000" y="1975712"/>
            <a:ext cx="723900" cy="748725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22748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Mercator – Lithuania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296" y="1430338"/>
            <a:ext cx="6356704" cy="5419090"/>
          </a:xfrm>
        </p:spPr>
      </p:pic>
      <p:sp>
        <p:nvSpPr>
          <p:cNvPr id="5" name="TextBox 4"/>
          <p:cNvSpPr txBox="1"/>
          <p:nvPr/>
        </p:nvSpPr>
        <p:spPr>
          <a:xfrm>
            <a:off x="381000" y="1625025"/>
            <a:ext cx="12939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Vilnius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333500" y="2209800"/>
            <a:ext cx="3009900" cy="914400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4372377" y="2840865"/>
            <a:ext cx="685800" cy="685800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4800" y="4953000"/>
            <a:ext cx="213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Gerard Mercator</a:t>
            </a:r>
          </a:p>
          <a:p>
            <a:r>
              <a:rPr lang="en-US" dirty="0"/>
              <a:t>(1512-1594) </a:t>
            </a:r>
          </a:p>
          <a:p>
            <a:r>
              <a:rPr lang="en-US" dirty="0"/>
              <a:t>print in 1595 Atlas uses new projection</a:t>
            </a:r>
          </a:p>
        </p:txBody>
      </p:sp>
    </p:spTree>
    <p:extLst>
      <p:ext uri="{BB962C8B-B14F-4D97-AF65-F5344CB8AC3E}">
        <p14:creationId xmlns:p14="http://schemas.microsoft.com/office/powerpoint/2010/main" val="356386110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081" y="533400"/>
            <a:ext cx="2009952" cy="2324100"/>
          </a:xfrm>
        </p:spPr>
        <p:txBody>
          <a:bodyPr>
            <a:noAutofit/>
          </a:bodyPr>
          <a:lstStyle/>
          <a:p>
            <a:pPr algn="l"/>
            <a:r>
              <a:rPr lang="en-US" sz="3600" dirty="0" err="1"/>
              <a:t>Radziwiłł</a:t>
            </a:r>
            <a:r>
              <a:rPr lang="en-US" sz="3600" dirty="0"/>
              <a:t> Map</a:t>
            </a:r>
            <a:br>
              <a:rPr lang="en-US" sz="3600" dirty="0"/>
            </a:br>
            <a:r>
              <a:rPr lang="en-US" sz="3600" dirty="0"/>
              <a:t>(1613)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12" y="533400"/>
            <a:ext cx="6200588" cy="6324600"/>
          </a:xfrm>
        </p:spPr>
      </p:pic>
      <p:cxnSp>
        <p:nvCxnSpPr>
          <p:cNvPr id="12" name="Straight Arrow Connector 11"/>
          <p:cNvCxnSpPr>
            <a:cxnSpLocks/>
          </p:cNvCxnSpPr>
          <p:nvPr/>
        </p:nvCxnSpPr>
        <p:spPr>
          <a:xfrm flipV="1">
            <a:off x="2639339" y="2819400"/>
            <a:ext cx="2847061" cy="1587787"/>
          </a:xfrm>
          <a:prstGeom prst="straightConnector1">
            <a:avLst/>
          </a:prstGeom>
          <a:ln w="508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5486400" y="2286000"/>
            <a:ext cx="685800" cy="685800"/>
          </a:xfrm>
          <a:prstGeom prst="ellipse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781300" y="4495800"/>
            <a:ext cx="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228599" y="5271631"/>
            <a:ext cx="2362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Joan </a:t>
            </a:r>
            <a:r>
              <a:rPr lang="en-US" dirty="0" err="1"/>
              <a:t>Blaeu</a:t>
            </a:r>
            <a:r>
              <a:rPr lang="en-US" dirty="0"/>
              <a:t>, 1596-1673, print in 1630 Atlas; original wall map is in Sweden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83284" y="4114800"/>
            <a:ext cx="12939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Vilnius</a:t>
            </a:r>
          </a:p>
        </p:txBody>
      </p:sp>
    </p:spTree>
    <p:extLst>
      <p:ext uri="{BB962C8B-B14F-4D97-AF65-F5344CB8AC3E}">
        <p14:creationId xmlns:p14="http://schemas.microsoft.com/office/powerpoint/2010/main" val="4178446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14479</TotalTime>
  <Words>3122</Words>
  <Application>Microsoft Office PowerPoint</Application>
  <PresentationFormat>On-screen Show (4:3)</PresentationFormat>
  <Paragraphs>638</Paragraphs>
  <Slides>117</Slides>
  <Notes>69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117</vt:i4>
      </vt:variant>
    </vt:vector>
  </HeadingPairs>
  <TitlesOfParts>
    <vt:vector size="120" baseType="lpstr">
      <vt:lpstr>Arial</vt:lpstr>
      <vt:lpstr>Calibri</vt:lpstr>
      <vt:lpstr>Office Theme</vt:lpstr>
      <vt:lpstr>Lithuania and the Baltic States:  Welcome to NATO &amp; the Euro Zone! </vt:lpstr>
      <vt:lpstr>“You can’t go back to Anatevka” –  but you can tour the region today</vt:lpstr>
      <vt:lpstr>Part I.   Lithuania Today</vt:lpstr>
      <vt:lpstr>PowerPoint Presentation</vt:lpstr>
      <vt:lpstr>American college students – geography quiz</vt:lpstr>
      <vt:lpstr>From Worldatlas Online</vt:lpstr>
      <vt:lpstr>PowerPoint Presentation</vt:lpstr>
      <vt:lpstr>PowerPoint Presentation</vt:lpstr>
      <vt:lpstr>PowerPoint Presentation</vt:lpstr>
      <vt:lpstr>What’s at Stake?</vt:lpstr>
      <vt:lpstr>Baltic Concerns</vt:lpstr>
      <vt:lpstr>Russia’s Concerns</vt:lpstr>
      <vt:lpstr>Lithuania’s Concerns</vt:lpstr>
      <vt:lpstr>What’s happening NOW</vt:lpstr>
      <vt:lpstr>Who will take the next step?</vt:lpstr>
      <vt:lpstr>Lithuanian President Dalia Grybauskaitė – “The Iron Lady”</vt:lpstr>
      <vt:lpstr>Jens Stoltenberg –  NATO Secretary-General</vt:lpstr>
      <vt:lpstr>NATO: “Take 2% guideline seriously!”</vt:lpstr>
      <vt:lpstr>Will President Trump Support NATO?</vt:lpstr>
      <vt:lpstr>Why do I care?</vt:lpstr>
      <vt:lpstr>Why Should We Care?</vt:lpstr>
      <vt:lpstr>Part II. The Land and its People </vt:lpstr>
      <vt:lpstr>The Land</vt:lpstr>
      <vt:lpstr>Lithuania and USA Comparison</vt:lpstr>
      <vt:lpstr>PowerPoint Presentation</vt:lpstr>
      <vt:lpstr>Tiny Seacoast (56 miles)</vt:lpstr>
      <vt:lpstr>PowerPoint Presentation</vt:lpstr>
      <vt:lpstr>61 Mile Sand Bar (Curonian Spit)</vt:lpstr>
      <vt:lpstr>Nemunas/Neris River System</vt:lpstr>
      <vt:lpstr>PowerPoint Presentation</vt:lpstr>
      <vt:lpstr>Kaunas (Oldest city; Capital under Soviet Rule)</vt:lpstr>
      <vt:lpstr>Vilnius (Capital since 1253; Parliamentary Palace)</vt:lpstr>
      <vt:lpstr>The People</vt:lpstr>
      <vt:lpstr>Economy</vt:lpstr>
      <vt:lpstr>Agricultural Products</vt:lpstr>
      <vt:lpstr>Amber and Linens</vt:lpstr>
      <vt:lpstr>Languages</vt:lpstr>
      <vt:lpstr>PowerPoint Presentation</vt:lpstr>
      <vt:lpstr>Part III.   History: A Play in 5 Acts</vt:lpstr>
      <vt:lpstr>Act 1: “The Good Old Days”</vt:lpstr>
      <vt:lpstr> Ancient Amber Trade Route</vt:lpstr>
      <vt:lpstr>Amber Room (St. Petersburg)</vt:lpstr>
      <vt:lpstr> Baltic Settlements</vt:lpstr>
      <vt:lpstr>Slavic Migrations  ~500-700 </vt:lpstr>
      <vt:lpstr>Viking River Trade  ~800</vt:lpstr>
      <vt:lpstr>Viking River Routes</vt:lpstr>
      <vt:lpstr>Vikings settled in Russia ~800-900</vt:lpstr>
      <vt:lpstr>Kievan Rus’  ~800-1250</vt:lpstr>
      <vt:lpstr>Russia in 1237</vt:lpstr>
      <vt:lpstr>Poland  ~900-1385 </vt:lpstr>
      <vt:lpstr>Polish Piast Dynasty</vt:lpstr>
      <vt:lpstr>The Northern Crusades</vt:lpstr>
      <vt:lpstr>Teutonic Knights and Kaliningrad</vt:lpstr>
      <vt:lpstr>Prussia After the Crusades</vt:lpstr>
      <vt:lpstr>The Hanseatic League</vt:lpstr>
      <vt:lpstr>The “Age of Faith”</vt:lpstr>
      <vt:lpstr>Act 2: “Battles &amp; Boundaries”</vt:lpstr>
      <vt:lpstr>Birth of Lithuania ~900-1200</vt:lpstr>
      <vt:lpstr>Lithuania  ~1200-1569</vt:lpstr>
      <vt:lpstr>Kucios: Winter Solstice</vt:lpstr>
      <vt:lpstr>Rasos: Summer Solstice</vt:lpstr>
      <vt:lpstr>Livonia (~1200-1558)</vt:lpstr>
      <vt:lpstr>Livonia &amp; Baltic States in 1260 </vt:lpstr>
      <vt:lpstr>Battle of Durbe  (1260)</vt:lpstr>
      <vt:lpstr> The Only King of Lithuania</vt:lpstr>
      <vt:lpstr>King Mindaugas (1253-1263)</vt:lpstr>
      <vt:lpstr>King defied cultural norms…</vt:lpstr>
      <vt:lpstr>Meanwhile, in Russia… (Film by Sergei Eisenstein, 1938)</vt:lpstr>
      <vt:lpstr>Teutonic Knights invade Novgorod</vt:lpstr>
      <vt:lpstr>Mongol invasions from Sarai</vt:lpstr>
      <vt:lpstr>PowerPoint Presentation</vt:lpstr>
      <vt:lpstr>Lithuania gains Rus’ lands (1240)</vt:lpstr>
      <vt:lpstr>Act 3:  “Growing Pains”</vt:lpstr>
      <vt:lpstr>Grand Duke Gediminas (1316)</vt:lpstr>
      <vt:lpstr>Lands gained by Gediminas  Lands gained by his sons Algirdas and Kestutis  Need allies? “Go West, young man!” </vt:lpstr>
      <vt:lpstr>Marriage Alliance (1385)</vt:lpstr>
      <vt:lpstr>The Marriage Contract (1385)</vt:lpstr>
      <vt:lpstr>Lithuania &amp; Poland in 1387</vt:lpstr>
      <vt:lpstr>A House Divided…</vt:lpstr>
      <vt:lpstr>“Game of Thrones”</vt:lpstr>
      <vt:lpstr>Vytautis “The Great” (1392-1430)</vt:lpstr>
      <vt:lpstr>Vytautis’ Castle at Trakai</vt:lpstr>
      <vt:lpstr>Vytautas expanded Lithuania from the Baltic Sea to the Black Sea  Too big to govern! </vt:lpstr>
      <vt:lpstr>Livonia declined; Moscow grew strong</vt:lpstr>
      <vt:lpstr>Act 4:  “Jockeying for power”</vt:lpstr>
      <vt:lpstr>Moscow &amp; Lithuania ~1462</vt:lpstr>
      <vt:lpstr>The Muscovites  (1462-1696)</vt:lpstr>
      <vt:lpstr>Tsar Ivan IV “The Terrible”</vt:lpstr>
      <vt:lpstr>Lithuanian-Italian Alliance (1518)</vt:lpstr>
      <vt:lpstr>“I read it in the tabloids…”</vt:lpstr>
      <vt:lpstr>Game of Thrones?</vt:lpstr>
      <vt:lpstr>Treaty of Lublin (1569)</vt:lpstr>
      <vt:lpstr>End of Jagiellonian Dynasty</vt:lpstr>
      <vt:lpstr>Dividing the Spoils…</vt:lpstr>
      <vt:lpstr>Act 5: Lithuania “on &amp; off the map”</vt:lpstr>
      <vt:lpstr>Bigger Empires – Better Maps</vt:lpstr>
      <vt:lpstr>Wapowski – Poland </vt:lpstr>
      <vt:lpstr>Mercator – Lithuania </vt:lpstr>
      <vt:lpstr>Radziwiłł Map (1613)</vt:lpstr>
      <vt:lpstr>Willem Blaeu – Russia </vt:lpstr>
      <vt:lpstr>  John Speed – Russia </vt:lpstr>
      <vt:lpstr>“Gathering more Rus’ lands”</vt:lpstr>
      <vt:lpstr>Poland-Lithuania in 1660</vt:lpstr>
      <vt:lpstr>Decline of Poland-Lithuania</vt:lpstr>
      <vt:lpstr>Clouet – Prussia &amp; Lithuania</vt:lpstr>
      <vt:lpstr>First “Partition” of Poland  1772</vt:lpstr>
      <vt:lpstr>Occupation and Uprisings</vt:lpstr>
      <vt:lpstr>Treaty of Versailles  1795</vt:lpstr>
      <vt:lpstr>Partitions of Lithuania-Poland (Lithuanian Heritage, Jan/Feb 2014)</vt:lpstr>
      <vt:lpstr>Second and Third “Partitions”</vt:lpstr>
      <vt:lpstr>Part IV.   Finale!</vt:lpstr>
      <vt:lpstr>Russian Oppression (1795-1918)</vt:lpstr>
      <vt:lpstr>Soviet Oppression (1940-1989)</vt:lpstr>
      <vt:lpstr>Baltic Freedom Movement (1989)    “Sajudis” – 3 Baltic States join hands</vt:lpstr>
      <vt:lpstr>The Path to Independence</vt:lpstr>
      <vt:lpstr>Celebrating Independence (2017)</vt:lpstr>
      <vt:lpstr>“It’s hard to keep a good country down!”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Lithuania &amp; Eastern Europe</dc:title>
  <dc:creator>lorraine.sherry@comcast.net</dc:creator>
  <cp:lastModifiedBy>Lorraine</cp:lastModifiedBy>
  <cp:revision>3370</cp:revision>
  <cp:lastPrinted>2015-02-24T21:18:35Z</cp:lastPrinted>
  <dcterms:created xsi:type="dcterms:W3CDTF">2015-02-21T22:43:42Z</dcterms:created>
  <dcterms:modified xsi:type="dcterms:W3CDTF">2017-03-23T00:04:41Z</dcterms:modified>
</cp:coreProperties>
</file>